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45"/>
  </p:notesMasterIdLst>
  <p:handoutMasterIdLst>
    <p:handoutMasterId r:id="rId46"/>
  </p:handoutMasterIdLst>
  <p:sldIdLst>
    <p:sldId id="641" r:id="rId2"/>
    <p:sldId id="609" r:id="rId3"/>
    <p:sldId id="610" r:id="rId4"/>
    <p:sldId id="628" r:id="rId5"/>
    <p:sldId id="275" r:id="rId6"/>
    <p:sldId id="581" r:id="rId7"/>
    <p:sldId id="497" r:id="rId8"/>
    <p:sldId id="554" r:id="rId9"/>
    <p:sldId id="635" r:id="rId10"/>
    <p:sldId id="638" r:id="rId11"/>
    <p:sldId id="607" r:id="rId12"/>
    <p:sldId id="621" r:id="rId13"/>
    <p:sldId id="637" r:id="rId14"/>
    <p:sldId id="636" r:id="rId15"/>
    <p:sldId id="634" r:id="rId16"/>
    <p:sldId id="600" r:id="rId17"/>
    <p:sldId id="522" r:id="rId18"/>
    <p:sldId id="277" r:id="rId19"/>
    <p:sldId id="639" r:id="rId20"/>
    <p:sldId id="629" r:id="rId21"/>
    <p:sldId id="567" r:id="rId22"/>
    <p:sldId id="568" r:id="rId23"/>
    <p:sldId id="599" r:id="rId24"/>
    <p:sldId id="632" r:id="rId25"/>
    <p:sldId id="580" r:id="rId26"/>
    <p:sldId id="572" r:id="rId27"/>
    <p:sldId id="448" r:id="rId28"/>
    <p:sldId id="584" r:id="rId29"/>
    <p:sldId id="585" r:id="rId30"/>
    <p:sldId id="586" r:id="rId31"/>
    <p:sldId id="587" r:id="rId32"/>
    <p:sldId id="633" r:id="rId33"/>
    <p:sldId id="588" r:id="rId34"/>
    <p:sldId id="589" r:id="rId35"/>
    <p:sldId id="625" r:id="rId36"/>
    <p:sldId id="643" r:id="rId37"/>
    <p:sldId id="623" r:id="rId38"/>
    <p:sldId id="642" r:id="rId39"/>
    <p:sldId id="624" r:id="rId40"/>
    <p:sldId id="626" r:id="rId41"/>
    <p:sldId id="630" r:id="rId42"/>
    <p:sldId id="618" r:id="rId43"/>
    <p:sldId id="579" r:id="rId4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2E"/>
    <a:srgbClr val="FFFFCC"/>
    <a:srgbClr val="000066"/>
    <a:srgbClr val="000099"/>
    <a:srgbClr val="000058"/>
    <a:srgbClr val="FFFFFF"/>
    <a:srgbClr val="95323E"/>
    <a:srgbClr val="07015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296" autoAdjust="0"/>
  </p:normalViewPr>
  <p:slideViewPr>
    <p:cSldViewPr showGuides="1">
      <p:cViewPr>
        <p:scale>
          <a:sx n="80" d="100"/>
          <a:sy n="80" d="100"/>
        </p:scale>
        <p:origin x="-1248" y="226"/>
      </p:cViewPr>
      <p:guideLst>
        <p:guide orient="horz" pos="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738"/>
    </p:cViewPr>
  </p:sorterViewPr>
  <p:notesViewPr>
    <p:cSldViewPr showGuides="1">
      <p:cViewPr varScale="1">
        <p:scale>
          <a:sx n="59" d="100"/>
          <a:sy n="59" d="100"/>
        </p:scale>
        <p:origin x="-3278" y="-77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 smtClean="0"/>
              <a:t>２６９０地区ＰＥＴＳ第４セッション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dirty="0" smtClean="0"/>
              <a:t>渡辺好政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7C269-7D86-440B-80BC-C5BAA5534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41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2F763-3EC8-4914-B161-83CA79F3B425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9F63-32A3-40A6-9A1D-CD7DBECB39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39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F2FB5-6250-4723-AF07-255AC9E94B2E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9" y="4687888"/>
            <a:ext cx="53879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9F63-32A3-40A6-9A1D-CD7DBECB394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16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E063AD9E-4D74-43E7-9C08-2704930DEC5B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684213"/>
            <a:ext cx="5087938" cy="38163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4826001"/>
            <a:ext cx="5834062" cy="4498975"/>
          </a:xfrm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ja-JP" altLang="ja-JP" sz="1800" b="1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41317" name="日付プレースホルダー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1-3</a:t>
            </a:r>
            <a:r>
              <a:rPr lang="ja-JP" altLang="en-US" dirty="0" smtClean="0"/>
              <a:t>日</a:t>
            </a:r>
            <a:endParaRPr lang="en-US" altLang="ja-JP" dirty="0" smtClean="0"/>
          </a:p>
        </p:txBody>
      </p:sp>
      <p:sp>
        <p:nvSpPr>
          <p:cNvPr id="141318" name="ヘッダー プレースホルダー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dirty="0" smtClean="0"/>
              <a:t>2500</a:t>
            </a:r>
            <a:r>
              <a:rPr lang="zh-CN" altLang="en-US" smtClean="0"/>
              <a:t>地区大会：本会議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9F63-32A3-40A6-9A1D-CD7DBECB394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82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2006-07年度第2690地区第7グループIM講演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ja-JP" altLang="en-US"/>
              <a:t>2007年2月18日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98A0E-7F64-4D06-A43E-53C820D50D0B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2006-07年度第2690地区第7グループIM講演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ja-JP" altLang="en-US"/>
              <a:t>2007年2月18日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98A0E-7F64-4D06-A43E-53C820D50D0B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88F51-E1D8-497B-A798-299052194E8E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612775"/>
            <a:ext cx="4933950" cy="370046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4645025"/>
            <a:ext cx="5111750" cy="4897438"/>
          </a:xfrm>
        </p:spPr>
        <p:txBody>
          <a:bodyPr/>
          <a:lstStyle/>
          <a:p>
            <a:endParaRPr lang="en-US" altLang="ja-JP" sz="2400" b="1" dirty="0">
              <a:latin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ea typeface="ＭＳ Ｐ明朝" pitchFamily="18" charset="-128"/>
            </a:endParaRPr>
          </a:p>
        </p:txBody>
      </p:sp>
      <p:sp>
        <p:nvSpPr>
          <p:cNvPr id="146436" name="ヘッダー プレースホルダー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000000"/>
                </a:solidFill>
              </a:rPr>
              <a:t>児島</a:t>
            </a:r>
            <a:r>
              <a:rPr lang="en-US" altLang="zh-TW" smtClean="0">
                <a:solidFill>
                  <a:srgbClr val="000000"/>
                </a:solidFill>
              </a:rPr>
              <a:t>RC</a:t>
            </a:r>
            <a:r>
              <a:rPr lang="zh-TW" altLang="en-US" smtClean="0">
                <a:solidFill>
                  <a:srgbClr val="000000"/>
                </a:solidFill>
              </a:rPr>
              <a:t>卓話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46437" name="フッター プレースホルダー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</a:rPr>
              <a:t>渡辺好政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46438" name="日付プレースホルダー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2011</a:t>
            </a:r>
            <a:r>
              <a:rPr lang="ja-JP" altLang="en-US" smtClean="0">
                <a:solidFill>
                  <a:srgbClr val="000000"/>
                </a:solidFill>
              </a:rPr>
              <a:t>年</a:t>
            </a:r>
            <a:r>
              <a:rPr lang="en-US" altLang="ja-JP" smtClean="0">
                <a:solidFill>
                  <a:srgbClr val="000000"/>
                </a:solidFill>
              </a:rPr>
              <a:t>2</a:t>
            </a:r>
            <a:r>
              <a:rPr lang="ja-JP" altLang="en-US" smtClean="0">
                <a:solidFill>
                  <a:srgbClr val="000000"/>
                </a:solidFill>
              </a:rPr>
              <a:t>月</a:t>
            </a:r>
            <a:r>
              <a:rPr lang="en-US" altLang="ja-JP" smtClean="0">
                <a:solidFill>
                  <a:srgbClr val="000000"/>
                </a:solidFill>
              </a:rPr>
              <a:t>22</a:t>
            </a:r>
            <a:r>
              <a:rPr lang="ja-JP" altLang="en-US" smtClean="0">
                <a:solidFill>
                  <a:srgbClr val="000000"/>
                </a:solidFill>
              </a:rPr>
              <a:t>日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76963" y="9371013"/>
            <a:ext cx="557212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5176FA-C519-4660-B142-A24E8A4DB48E}" type="slidenum">
              <a:rPr lang="en-US" altLang="ja-JP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FC-0110-4B1A-8F8D-E1028B0B6408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BA8D-9002-4237-B68C-83B42D383DF6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BA3-2830-4B17-A3D6-8F15C466FF65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 general template for pptv2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2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1" y="4421829"/>
            <a:ext cx="777188" cy="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0B16-94C7-46E1-BFBA-D32B1705283A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4DC6-A4DF-4374-872E-6E2D95D31553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149C-69C1-4AE9-9EE4-75CA23991567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FAB-F5BF-47EC-BABF-3FC133C06985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87A4-5541-4D0E-A28B-006606DA9B60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7A08-1C9F-467A-ADA0-CE2F30140AE5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607-7705-4586-8AE6-C92EB77B1BB8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78D-4289-4863-9607-64C90FDEB093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87B9DF-8DB5-41B2-8AE4-8D429A68CF48}" type="datetime1">
              <a:rPr lang="ja-JP" altLang="en-US" smtClean="0">
                <a:solidFill>
                  <a:srgbClr val="FFFFFF"/>
                </a:solidFill>
              </a:rPr>
              <a:pPr/>
              <a:t>2015/3/31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9919D9-29BD-4577-BE15-1E757795034F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2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b/b2/Naderspea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6010" y="2492896"/>
            <a:ext cx="8471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cap="all" dirty="0" smtClean="0">
                <a:ln w="9000" cmpd="sng">
                  <a:solidFill>
                    <a:srgbClr val="F8BD5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8BD52">
                        <a:shade val="20000"/>
                        <a:satMod val="245000"/>
                      </a:srgbClr>
                    </a:gs>
                    <a:gs pos="43000">
                      <a:srgbClr val="F8BD52">
                        <a:satMod val="255000"/>
                      </a:srgbClr>
                    </a:gs>
                    <a:gs pos="48000">
                      <a:srgbClr val="F8BD52">
                        <a:shade val="85000"/>
                        <a:satMod val="255000"/>
                      </a:srgbClr>
                    </a:gs>
                    <a:gs pos="100000">
                      <a:srgbClr val="F8BD5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4800" b="1" cap="all" dirty="0">
                <a:ln w="9000" cmpd="sng">
                  <a:solidFill>
                    <a:srgbClr val="F8BD5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8BD52">
                        <a:shade val="20000"/>
                        <a:satMod val="245000"/>
                      </a:srgbClr>
                    </a:gs>
                    <a:gs pos="43000">
                      <a:srgbClr val="F8BD52">
                        <a:satMod val="255000"/>
                      </a:srgbClr>
                    </a:gs>
                    <a:gs pos="48000">
                      <a:srgbClr val="F8BD52">
                        <a:shade val="85000"/>
                        <a:satMod val="255000"/>
                      </a:srgbClr>
                    </a:gs>
                    <a:gs pos="100000">
                      <a:srgbClr val="F8BD5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4800" b="1" cap="all" dirty="0" smtClean="0">
                <a:ln w="9000" cmpd="sng">
                  <a:solidFill>
                    <a:srgbClr val="F8BD5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8BD52">
                        <a:shade val="20000"/>
                        <a:satMod val="245000"/>
                      </a:srgbClr>
                    </a:gs>
                    <a:gs pos="43000">
                      <a:srgbClr val="F8BD52">
                        <a:satMod val="255000"/>
                      </a:srgbClr>
                    </a:gs>
                    <a:gs pos="48000">
                      <a:srgbClr val="F8BD52">
                        <a:shade val="85000"/>
                        <a:satMod val="255000"/>
                      </a:srgbClr>
                    </a:gs>
                    <a:gs pos="100000">
                      <a:srgbClr val="F8BD5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</a:t>
            </a:r>
            <a:r>
              <a:rPr lang="ja-JP" altLang="en-US" sz="4800" b="1" cap="all" dirty="0">
                <a:ln w="9000" cmpd="sng">
                  <a:solidFill>
                    <a:srgbClr val="F8BD5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8BD52">
                        <a:shade val="20000"/>
                        <a:satMod val="245000"/>
                      </a:srgbClr>
                    </a:gs>
                    <a:gs pos="43000">
                      <a:srgbClr val="F8BD52">
                        <a:satMod val="255000"/>
                      </a:srgbClr>
                    </a:gs>
                    <a:gs pos="48000">
                      <a:srgbClr val="F8BD52">
                        <a:shade val="85000"/>
                        <a:satMod val="255000"/>
                      </a:srgbClr>
                    </a:gs>
                    <a:gs pos="100000">
                      <a:srgbClr val="F8BD5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37333" y="4869160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</a:t>
            </a:r>
            <a:r>
              <a:rPr lang="en-US" altLang="ja-JP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lang="ja-JP" altLang="en-US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理事</a:t>
            </a:r>
            <a:r>
              <a:rPr lang="ja-JP" altLang="en-US" dirty="0" smtClean="0">
                <a:solidFill>
                  <a:prstClr val="white"/>
                </a:solidFill>
              </a:rPr>
              <a:t>　</a:t>
            </a:r>
            <a:endParaRPr lang="en-US" altLang="ja-JP" dirty="0" smtClean="0">
              <a:solidFill>
                <a:prstClr val="white"/>
              </a:solidFill>
            </a:endParaRPr>
          </a:p>
          <a:p>
            <a:pPr algn="ctr"/>
            <a:r>
              <a:rPr lang="ja-JP" altLang="en-US" sz="40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渡　辺　好　政</a:t>
            </a:r>
            <a:endParaRPr lang="ja-JP" altLang="en-US" sz="40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1" y="3424094"/>
            <a:ext cx="725110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5" y="1268760"/>
            <a:ext cx="5647288" cy="958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1504248" y="264748"/>
            <a:ext cx="586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2690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　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2015-16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クラブ会長エレクト研修セミナー（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PETS)</a:t>
            </a: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44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0611"/>
            <a:ext cx="1025920" cy="76944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19571" y="364502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協力　　　　　　  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cooperation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倫理的行動　　 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ethical behavior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多様性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尊重 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respect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diversity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　組織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の成功への献身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9625" indent="-809625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    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commitment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the success of 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the organization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serve.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339943" y="321388"/>
            <a:ext cx="646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40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マネジメントのスタイル</a:t>
            </a:r>
            <a:r>
              <a:rPr lang="ja-JP" altLang="en-US" sz="40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ja-JP" altLang="en-US" sz="40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43487" y="253615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 “ラビ”　ラビンドラン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2621"/>
            <a:ext cx="184760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470400" y="1916832"/>
            <a:ext cx="351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4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2015-16</a:t>
            </a:r>
            <a:r>
              <a:rPr lang="ja-JP" altLang="en-US" sz="24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年度ＲＩ会長</a:t>
            </a:r>
            <a:endParaRPr lang="en-US" altLang="ja-JP" sz="24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1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6010" y="2492896"/>
            <a:ext cx="8471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ロータリー</a:t>
            </a:r>
            <a:r>
              <a:rPr lang="ja-JP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の</a:t>
            </a:r>
            <a:r>
              <a:rPr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リーダー</a:t>
            </a:r>
            <a:r>
              <a:rPr lang="ja-JP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とは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37333" y="4869160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理事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algn="ctr"/>
            <a:r>
              <a:rPr kumimoji="1"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渡　辺　好　政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1" y="3424094"/>
            <a:ext cx="725110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5" y="862362"/>
            <a:ext cx="5647288" cy="958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3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119237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" y="275198"/>
            <a:ext cx="1014234" cy="76067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88019" y="2625738"/>
            <a:ext cx="473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ロナルド・ハイフェッツ</a:t>
            </a:r>
            <a:r>
              <a:rPr lang="en-US" altLang="ja-JP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z="2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教授</a:t>
            </a:r>
            <a:endParaRPr lang="en-US" altLang="ja-JP" sz="28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9554" y="795090"/>
            <a:ext cx="212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NHK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ETV</a:t>
            </a:r>
            <a:r>
              <a:rPr kumimoji="1" lang="ja-JP" altLang="en-US" dirty="0" smtClean="0"/>
              <a:t>　放映　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66673" y="3861048"/>
            <a:ext cx="835292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リーダーシップは権威とは別である。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</a:t>
            </a: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は「問題に立ち向かい、大勢を動かす手段</a:t>
            </a:r>
            <a:r>
              <a:rPr lang="ja-JP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リーダーシップは「実践」でとらえる。</a:t>
            </a:r>
            <a:endParaRPr lang="ja-JP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88020" y="2202047"/>
            <a:ext cx="465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ja-JP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ハーバード大学</a:t>
            </a:r>
            <a:r>
              <a:rPr lang="ja-JP" altLang="en-US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ケネディースクール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C:\Users\Komatsubara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58" y="99212"/>
            <a:ext cx="4386160" cy="10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atsubara\Pictures\131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5" y="1628800"/>
            <a:ext cx="3169074" cy="19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119237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" y="275198"/>
            <a:ext cx="1014234" cy="7606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39554" y="795090"/>
            <a:ext cx="212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NHK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ETV</a:t>
            </a:r>
            <a:r>
              <a:rPr kumimoji="1" lang="ja-JP" altLang="en-US" dirty="0" smtClean="0"/>
              <a:t>　放映　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697982" y="1847263"/>
            <a:ext cx="465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ja-JP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ハーバード大学</a:t>
            </a:r>
            <a:r>
              <a:rPr lang="ja-JP" altLang="en-US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ケネディースクール</a:t>
            </a:r>
            <a:endParaRPr lang="ja-JP" altLang="ja-JP" sz="1600" b="1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C:\Users\Komatsubara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58" y="99212"/>
            <a:ext cx="4386160" cy="10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matsubara\Pictures\131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43" y="1500373"/>
            <a:ext cx="2376264" cy="14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48564" y="2996952"/>
            <a:ext cx="78558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リーダーシップは学べるものである。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リーダーと呼ばれた人物を分析するのではなく、発揮されたリーダーシップそのものを分析する。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人々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に今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時点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にいるか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、どこにいるかを問うことであり、そして導くこと。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79912" y="2247906"/>
            <a:ext cx="473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ロナルド・ハイフェッツ</a:t>
            </a:r>
            <a:r>
              <a:rPr lang="en-US" altLang="ja-JP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z="2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教授</a:t>
            </a:r>
            <a:endParaRPr lang="en-US" altLang="ja-JP" sz="28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0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119237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" y="275198"/>
            <a:ext cx="1014234" cy="7606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39554" y="795090"/>
            <a:ext cx="212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NHK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ETV</a:t>
            </a:r>
            <a:r>
              <a:rPr kumimoji="1" lang="ja-JP" altLang="en-US" dirty="0" smtClean="0"/>
              <a:t>　放映　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684306" y="1852246"/>
            <a:ext cx="465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ja-JP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ハーバード大学</a:t>
            </a:r>
            <a:r>
              <a:rPr lang="ja-JP" altLang="en-US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sz="1600" b="1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ケネディースクール</a:t>
            </a:r>
            <a:endParaRPr lang="ja-JP" altLang="ja-JP" sz="1600" b="1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C:\Users\Komatsubara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58" y="99212"/>
            <a:ext cx="4386160" cy="10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matsubara\Pictures\131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14" y="1586376"/>
            <a:ext cx="2448692" cy="15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3501008"/>
            <a:ext cx="7654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：リーダーシップにおける最も多い失敗は何か？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：リーダーは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正しいこと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をしようとして失敗する。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：失敗する原因は何か？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：解決できないものに対して解決策を示す。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93232" y="2190800"/>
            <a:ext cx="473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ロナルド・ハイフェッツ</a:t>
            </a:r>
            <a:r>
              <a:rPr lang="en-US" altLang="ja-JP" sz="28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z="2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教授</a:t>
            </a:r>
            <a:endParaRPr lang="en-US" altLang="ja-JP" sz="28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0347" y="3127388"/>
            <a:ext cx="8571051" cy="29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「物事を正しく実行するのが経営であり、正しいことを行うのがリーダーシップで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ある。」</a:t>
            </a:r>
            <a:endParaRPr kumimoji="1"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0142" y="578416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Peter </a:t>
            </a:r>
            <a:r>
              <a:rPr kumimoji="1" lang="en-US" altLang="ja-JP" sz="3200" dirty="0" err="1" smtClean="0"/>
              <a:t>Drucker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69" y="1539554"/>
            <a:ext cx="1380154" cy="165618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80347" y="140012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Management is doing things right; leadership is doing </a:t>
            </a:r>
            <a:r>
              <a:rPr kumimoji="1" lang="en-US" altLang="ja-JP" sz="3600" b="1" dirty="0" smtClean="0">
                <a:solidFill>
                  <a:srgbClr val="FF2C1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kumimoji="1" lang="en-US" altLang="ja-JP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right things.</a:t>
            </a:r>
            <a:endParaRPr kumimoji="1" lang="ja-JP" altLang="en-US" sz="36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9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7" y="188640"/>
            <a:ext cx="1152127" cy="86409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29807" y="283295"/>
            <a:ext cx="7487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Management 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</a:t>
            </a:r>
            <a:r>
              <a:rPr lang="en-US" altLang="ja-JP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leadership</a:t>
            </a:r>
            <a:endParaRPr lang="ja-JP" altLang="en-US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3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ファイル:Naderspe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" y="1756754"/>
            <a:ext cx="2213484" cy="26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0" y="450912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Ralph </a:t>
            </a:r>
            <a:r>
              <a:rPr lang="ja-JP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Nader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弁護士　社会運動家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（アメリカ）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89548" y="1844824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“The Function of leadership is to produce more leaders, not more followers.”</a:t>
            </a:r>
            <a:endParaRPr lang="ja-JP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3426" y="3717032"/>
            <a:ext cx="6162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シップ</a:t>
            </a:r>
            <a:r>
              <a:rPr lang="ja-JP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役割とは、多くのフォロワーではなく、多くのリーダーを育てることである。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691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5" y="220052"/>
            <a:ext cx="1014234" cy="76067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115615" y="334744"/>
            <a:ext cx="7559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Leadership 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</a:t>
            </a: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Leaders &amp; Followers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38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75555" y="1628800"/>
            <a:ext cx="799288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leader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one who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knows </a:t>
            </a:r>
            <a:r>
              <a:rPr lang="en-US" altLang="ja-JP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way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shows 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way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goes 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way.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1539" y="3192231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</a:t>
            </a:r>
            <a:r>
              <a:rPr lang="ja-JP" altLang="en-US" sz="44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とは</a:t>
            </a: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、道</a:t>
            </a:r>
            <a:r>
              <a:rPr lang="ja-JP" altLang="en-US" sz="44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を知り</a:t>
            </a: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、道</a:t>
            </a:r>
            <a:r>
              <a:rPr lang="ja-JP" altLang="en-US" sz="44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を示し</a:t>
            </a: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4400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</a:t>
            </a:r>
            <a:r>
              <a:rPr lang="ja-JP" altLang="en-US" sz="44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を行く人である</a:t>
            </a:r>
            <a:r>
              <a:rPr lang="ja-JP" altLang="en-US" sz="4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en-US" sz="44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40152" y="5157192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John Maxwell</a:t>
            </a:r>
            <a:endParaRPr lang="ja-JP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99"/>
            <a:ext cx="9143999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" y="188640"/>
            <a:ext cx="1152127" cy="864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91779" y="2233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リーダーとは、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862411" y="166044"/>
            <a:ext cx="532859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ja-JP" sz="4400" b="1" dirty="0">
                <a:ln w="50800">
                  <a:noFill/>
                </a:ln>
                <a:noFill/>
                <a:latin typeface="+mn-ea"/>
              </a:rPr>
              <a:t>L</a:t>
            </a:r>
            <a:r>
              <a:rPr lang="ja-JP" altLang="en-US" sz="4400" b="1" dirty="0">
                <a:ln w="50800">
                  <a:noFill/>
                </a:ln>
                <a:noFill/>
                <a:latin typeface="+mn-ea"/>
              </a:rPr>
              <a:t>・</a:t>
            </a:r>
            <a:r>
              <a:rPr lang="en-US" altLang="ja-JP" sz="4400" b="1" dirty="0">
                <a:ln w="50800">
                  <a:noFill/>
                </a:ln>
                <a:noFill/>
                <a:latin typeface="+mn-ea"/>
              </a:rPr>
              <a:t>E</a:t>
            </a:r>
            <a:r>
              <a:rPr lang="ja-JP" altLang="en-US" sz="4400" b="1" dirty="0">
                <a:ln w="50800">
                  <a:noFill/>
                </a:ln>
                <a:noFill/>
                <a:latin typeface="+mn-ea"/>
              </a:rPr>
              <a:t>・</a:t>
            </a:r>
            <a:r>
              <a:rPr lang="en-US" altLang="ja-JP" sz="4400" b="1" dirty="0">
                <a:ln w="50800">
                  <a:noFill/>
                </a:ln>
                <a:noFill/>
                <a:latin typeface="+mn-ea"/>
              </a:rPr>
              <a:t>A</a:t>
            </a:r>
            <a:r>
              <a:rPr lang="ja-JP" altLang="en-US" sz="4400" b="1" dirty="0">
                <a:ln w="50800">
                  <a:noFill/>
                </a:ln>
                <a:noFill/>
                <a:latin typeface="+mn-ea"/>
              </a:rPr>
              <a:t>・</a:t>
            </a:r>
            <a:r>
              <a:rPr lang="en-US" altLang="ja-JP" sz="4400" b="1" dirty="0">
                <a:ln w="50800">
                  <a:noFill/>
                </a:ln>
                <a:noFill/>
                <a:latin typeface="+mn-ea"/>
              </a:rPr>
              <a:t>D</a:t>
            </a:r>
            <a:r>
              <a:rPr lang="ja-JP" altLang="en-US" sz="4400" b="1" dirty="0">
                <a:ln w="50800">
                  <a:noFill/>
                </a:ln>
                <a:noFill/>
                <a:latin typeface="+mn-ea"/>
              </a:rPr>
              <a:t>・</a:t>
            </a:r>
            <a:r>
              <a:rPr lang="en-US" altLang="ja-JP" sz="4400" b="1" dirty="0">
                <a:ln w="50800">
                  <a:noFill/>
                </a:ln>
                <a:noFill/>
                <a:latin typeface="+mn-ea"/>
              </a:rPr>
              <a:t>E</a:t>
            </a:r>
            <a:r>
              <a:rPr lang="ja-JP" altLang="en-US" sz="4400" b="1" dirty="0">
                <a:ln w="50800">
                  <a:noFill/>
                </a:ln>
                <a:noFill/>
                <a:latin typeface="+mn-ea"/>
              </a:rPr>
              <a:t>・</a:t>
            </a:r>
            <a:r>
              <a:rPr lang="en-US" altLang="ja-JP" sz="4400" b="1" dirty="0" smtClean="0">
                <a:ln w="50800">
                  <a:noFill/>
                </a:ln>
                <a:noFill/>
                <a:latin typeface="+mn-ea"/>
              </a:rPr>
              <a:t>R</a:t>
            </a:r>
            <a:endParaRPr lang="en-US" altLang="ja-JP" sz="4400" b="1" dirty="0">
              <a:ln w="50800">
                <a:noFill/>
              </a:ln>
              <a:noFill/>
              <a:latin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44586"/>
              </p:ext>
            </p:extLst>
          </p:nvPr>
        </p:nvGraphicFramePr>
        <p:xfrm>
          <a:off x="467544" y="1412776"/>
          <a:ext cx="8424936" cy="52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41"/>
                <a:gridCol w="5491195"/>
              </a:tblGrid>
              <a:tr h="829101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</a:t>
                      </a:r>
                      <a:r>
                        <a:rPr lang="en-US" altLang="ja-JP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isten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相手の思いを聴き、こちらの</a:t>
                      </a:r>
                      <a:endParaRPr lang="en-US" altLang="ja-JP" sz="320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思いを語る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101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lang="en-US" altLang="ja-JP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nthusiastic</a:t>
                      </a: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情熱的に、熱意をもって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215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</a:t>
                      </a:r>
                      <a:r>
                        <a:rPr lang="en-US" altLang="ja-JP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mbitious</a:t>
                      </a: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大いなる志をもって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101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</a:t>
                      </a:r>
                      <a:r>
                        <a:rPr lang="en-US" altLang="ja-JP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ream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夢をかたちにしながら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101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rgbClr val="FFFF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lang="en-US" altLang="ja-JP" sz="3200" dirty="0" smtClean="0">
                          <a:solidFill>
                            <a:srgbClr val="FFFF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njoy</a:t>
                      </a:r>
                      <a:endParaRPr kumimoji="1" lang="ja-JP" altLang="en-US" sz="3200" dirty="0">
                        <a:solidFill>
                          <a:srgbClr val="FFFF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 smtClean="0">
                          <a:solidFill>
                            <a:srgbClr val="FFFF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楽しみつつ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101">
                <a:tc>
                  <a:txBody>
                    <a:bodyPr/>
                    <a:lstStyle/>
                    <a:p>
                      <a:pPr marL="457200" indent="-45720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3200" b="1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</a:t>
                      </a:r>
                      <a:r>
                        <a:rPr lang="en-US" altLang="ja-JP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ational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SzPct val="70000"/>
                        <a:buFontTx/>
                        <a:buNone/>
                      </a:pPr>
                      <a:r>
                        <a:rPr lang="ja-JP" altLang="en-US" sz="320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合理的に、理路整然と、感情に溺れることなく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80331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690503" y="113359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dist"/>
            <a:r>
              <a:rPr lang="en-US" altLang="ja-JP" sz="5400" b="1" cap="none" spc="0" dirty="0" smtClean="0">
                <a:ln/>
                <a:solidFill>
                  <a:srgbClr val="FFFFFF"/>
                </a:solidFill>
                <a:effectLst/>
              </a:rPr>
              <a:t>LEADER</a:t>
            </a:r>
            <a:endParaRPr lang="ja-JP" altLang="en-US" sz="5400" b="1" cap="none" spc="0" dirty="0">
              <a:ln/>
              <a:solidFill>
                <a:srgbClr val="FFFFFF"/>
              </a:solidFill>
              <a:effectLst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" y="186593"/>
            <a:ext cx="1035815" cy="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1" y="764704"/>
            <a:ext cx="7392838" cy="55446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40073" y="6270914"/>
            <a:ext cx="26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北　清治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RID,2013-15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35459" y="368767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議会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" y="404664"/>
            <a:ext cx="731837" cy="54887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707904" y="630359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佐藤芳郎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DGE,2015-16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matsubara\Pictures\RC写真\2015IA\CIMG1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0" y="151382"/>
            <a:ext cx="731837" cy="54887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71600" y="10323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2400" b="1" cap="none" spc="0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en-US" altLang="ja-JP" sz="2400" b="1" cap="none" spc="0" baseline="30000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</a:t>
            </a:r>
            <a:r>
              <a:rPr lang="en-US" altLang="ja-JP" sz="2400" b="1" cap="none" spc="0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Annual </a:t>
            </a:r>
            <a:r>
              <a:rPr lang="en-US" altLang="ja-JP" sz="2800" b="1" cap="none" spc="0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Past Officers Reunion</a:t>
            </a:r>
          </a:p>
          <a:p>
            <a:r>
              <a:rPr lang="en-US" altLang="ja-JP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January 17-19,2015 </a:t>
            </a:r>
            <a:r>
              <a:rPr lang="ja-JP" altLang="en-US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b="1" dirty="0" smtClean="0">
                <a:ln w="11430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33000">
                      <a:srgbClr val="FFFF66"/>
                    </a:gs>
                    <a:gs pos="97667">
                      <a:srgbClr val="FFC000"/>
                    </a:gs>
                    <a:gs pos="58000">
                      <a:srgbClr val="FFFF00"/>
                    </a:gs>
                  </a:gsLst>
                  <a:lin ang="0" scaled="1"/>
                  <a:tileRect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Horton Grand Hotel</a:t>
            </a:r>
          </a:p>
        </p:txBody>
      </p:sp>
    </p:spTree>
    <p:extLst>
      <p:ext uri="{BB962C8B-B14F-4D97-AF65-F5344CB8AC3E}">
        <p14:creationId xmlns:p14="http://schemas.microsoft.com/office/powerpoint/2010/main" val="35047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118547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180"/>
            <a:ext cx="864095" cy="64807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01103" y="1340817"/>
            <a:ext cx="694179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FFFFFF"/>
                </a:solidFill>
              </a:rPr>
              <a:t>元</a:t>
            </a:r>
            <a:r>
              <a:rPr lang="en-US" altLang="ja-JP" sz="2400" b="1" dirty="0" smtClean="0">
                <a:solidFill>
                  <a:srgbClr val="FFFFFF"/>
                </a:solidFill>
              </a:rPr>
              <a:t>RI</a:t>
            </a:r>
            <a:r>
              <a:rPr lang="ja-JP" altLang="en-US" sz="2400" b="1" dirty="0" smtClean="0">
                <a:solidFill>
                  <a:srgbClr val="FFFFFF"/>
                </a:solidFill>
              </a:rPr>
              <a:t>会長　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クリフォード </a:t>
            </a:r>
            <a:r>
              <a:rPr lang="en-US" altLang="ja-JP" sz="2800" b="1" dirty="0">
                <a:solidFill>
                  <a:srgbClr val="FFFFFF"/>
                </a:solidFill>
              </a:rPr>
              <a:t>L. 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ダクターマン</a:t>
            </a:r>
            <a:endParaRPr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9692" y="2026033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国際協議会　講演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268765"/>
            <a:ext cx="6480720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36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オーケストラの指揮者のように 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890311"/>
            <a:ext cx="3165191" cy="24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5" y="3861048"/>
            <a:ext cx="3757975" cy="249710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11455" y="6415869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写真提供：ロータリーの友編集長　二神典子氏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341869" y="303652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4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498971" y="3042999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4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8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98" y="1442279"/>
            <a:ext cx="3050681" cy="20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388734" y="1918740"/>
            <a:ext cx="63432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FFFFFF"/>
                </a:solidFill>
              </a:rPr>
              <a:t>元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RI</a:t>
            </a:r>
            <a:r>
              <a:rPr lang="ja-JP" altLang="en-US" sz="2000" b="1" dirty="0" smtClean="0">
                <a:solidFill>
                  <a:srgbClr val="FFFFFF"/>
                </a:solidFill>
              </a:rPr>
              <a:t>会長　</a:t>
            </a:r>
            <a:r>
              <a:rPr lang="ja-JP" altLang="en-US" sz="2400" b="1" dirty="0" smtClean="0">
                <a:solidFill>
                  <a:srgbClr val="FFFFFF"/>
                </a:solidFill>
              </a:rPr>
              <a:t>クリフォード </a:t>
            </a:r>
            <a:r>
              <a:rPr lang="en-US" altLang="ja-JP" sz="2400" b="1" dirty="0">
                <a:solidFill>
                  <a:srgbClr val="FFFFFF"/>
                </a:solidFill>
              </a:rPr>
              <a:t>L. </a:t>
            </a:r>
            <a:r>
              <a:rPr lang="ja-JP" altLang="en-US" sz="2400" b="1" dirty="0" smtClean="0">
                <a:solidFill>
                  <a:srgbClr val="FFFFFF"/>
                </a:solidFill>
              </a:rPr>
              <a:t>ダクターマン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188" y="3284984"/>
            <a:ext cx="86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クラブ会長は、ロータリアンの様々な能力、関心、経験をどのように、ロータリーの奉仕活動に生かしていくかが、ロータリーのリーダーに問われるスキルと資質になります。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" y="1697042"/>
            <a:ext cx="1515423" cy="15173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8547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41376" y="188640"/>
            <a:ext cx="6480720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36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オーケストラの指揮者のように 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" y="336759"/>
            <a:ext cx="864095" cy="6480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770777" y="1485050"/>
            <a:ext cx="360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年国際協議会講演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1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15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0" y="404257"/>
            <a:ext cx="857987" cy="6434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14886" y="1387277"/>
            <a:ext cx="448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リーダーシップの特徴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54222"/>
              </p:ext>
            </p:extLst>
          </p:nvPr>
        </p:nvGraphicFramePr>
        <p:xfrm>
          <a:off x="535186" y="2060848"/>
          <a:ext cx="2664297" cy="452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</a:tblGrid>
              <a:tr h="394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優れたオーケストラの</a:t>
                      </a:r>
                      <a:r>
                        <a:rPr kumimoji="1" lang="ja-JP" altLang="en-US" sz="16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指揮者</a:t>
                      </a:r>
                      <a:endParaRPr kumimoji="1" lang="ja-JP" altLang="en-US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9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準備ができている</a:t>
                      </a:r>
                      <a:endParaRPr lang="en-US" altLang="ja-JP" sz="24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9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耳を傾ける</a:t>
                      </a:r>
                      <a:endParaRPr lang="en-US" altLang="ja-JP" sz="24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9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分かち合う</a:t>
                      </a:r>
                      <a:endParaRPr lang="en-US" altLang="ja-JP" sz="24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9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励ます</a:t>
                      </a:r>
                    </a:p>
                  </a:txBody>
                  <a:tcPr anchor="ctr"/>
                </a:tc>
              </a:tr>
              <a:tr h="736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発展を促す</a:t>
                      </a:r>
                      <a:endParaRPr lang="en-US" altLang="ja-JP" sz="24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9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演奏する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48028"/>
              </p:ext>
            </p:extLst>
          </p:nvPr>
        </p:nvGraphicFramePr>
        <p:xfrm>
          <a:off x="3779912" y="2060848"/>
          <a:ext cx="5040946" cy="457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46"/>
              </a:tblGrid>
              <a:tr h="312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優れたクラブ会長</a:t>
                      </a: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会長年度の入念な準備を整えている</a:t>
                      </a:r>
                      <a:endParaRPr lang="ja-JP" altLang="ja-JP" sz="2000" dirty="0" smtClean="0">
                        <a:solidFill>
                          <a:srgbClr val="000099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聴く耳を持っている</a:t>
                      </a: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経験や知識を分かち合う</a:t>
                      </a: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人を励まし、活躍を称える</a:t>
                      </a: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力強いクラブ</a:t>
                      </a:r>
                      <a:r>
                        <a:rPr lang="ja-JP" altLang="en-US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を築くた</a:t>
                      </a: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め</a:t>
                      </a:r>
                      <a:r>
                        <a:rPr lang="ja-JP" altLang="en-US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ja-JP" altLang="ja-JP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新リーダーを育成する</a:t>
                      </a: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rgbClr val="000099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人々に喜んでもらえる活動をする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右矢印 41"/>
          <p:cNvSpPr/>
          <p:nvPr/>
        </p:nvSpPr>
        <p:spPr>
          <a:xfrm>
            <a:off x="3275856" y="270892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3275856" y="342900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>
            <a:off x="3275856" y="407707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>
            <a:off x="3275856" y="47251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>
            <a:off x="3275856" y="54452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3275856" y="61653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28" y="50889"/>
            <a:ext cx="2335353" cy="18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1313227" y="262134"/>
            <a:ext cx="6480720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36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オーケストラの指揮者のように </a:t>
            </a:r>
            <a:endParaRPr lang="ja-JP" altLang="en-US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7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75555" y="1346973"/>
            <a:ext cx="7992888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Rotary Leader is one who 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way of Rotary, shows 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way of Rotary, and goes </a:t>
            </a:r>
            <a:r>
              <a:rPr lang="en-US" altLang="ja-JP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way of Rotary.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75656" y="3129735"/>
            <a:ext cx="6430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とは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6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の道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知り</a:t>
            </a: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600" b="1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の道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示し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6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の道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行く人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</a:t>
            </a:r>
            <a:r>
              <a:rPr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18609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246929"/>
            <a:ext cx="1054134" cy="7906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11821" y="385045"/>
            <a:ext cx="652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ロータリーのリーダー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24736" cy="496855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35459" y="404604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議会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" y="404664"/>
            <a:ext cx="731837" cy="5488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51720" y="618214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佐藤芳郎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DGE,2015-16</a:t>
            </a:r>
          </a:p>
        </p:txBody>
      </p:sp>
    </p:spTree>
    <p:extLst>
      <p:ext uri="{BB962C8B-B14F-4D97-AF65-F5344CB8AC3E}">
        <p14:creationId xmlns:p14="http://schemas.microsoft.com/office/powerpoint/2010/main" val="36959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67744" y="157376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ロータリーの行動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規範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850286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153"/>
            <a:ext cx="720080" cy="54006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31032" y="1604214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個人として、また事業において、高潔さと高い倫理基準をもって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行動する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pPr marL="266700" indent="-266700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取引のすべてにおいて公正に努め、相手とその職業に対して尊重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の念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をもって接する。　</a:t>
            </a:r>
          </a:p>
          <a:p>
            <a:pPr marL="266700" indent="-266700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自分の職業スキルを生かして、若い人びとを導き、特別なニーズ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を抱える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人びとを助け、地域社会や世界中の人びとの生活の質を高める。</a:t>
            </a:r>
          </a:p>
          <a:p>
            <a:pPr marL="266700" indent="-266700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ロータリーやほかのロータリアンの評判を落とすような言動は避ける。</a:t>
            </a:r>
          </a:p>
          <a:p>
            <a:pPr marL="266700" indent="-266700"/>
            <a:r>
              <a:rPr lang="en-US" altLang="ja-JP" sz="2800" strike="sngStrike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2800" strike="sngStrike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事業や職業における特典を、ほかのロータリアンに求めない</a:t>
            </a:r>
            <a:r>
              <a:rPr lang="ja-JP" altLang="en-US" sz="2800" strike="sngStrike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　</a:t>
            </a:r>
            <a:endParaRPr lang="en-US" altLang="ja-JP" sz="2800" strike="sngStrike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6700" indent="-266700"/>
            <a:r>
              <a:rPr lang="ja-JP" altLang="en-US" sz="2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項が削除された。（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月ＲＩ理事会、決定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号）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ja-JP" altLang="en-US" sz="28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37320" y="107982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ロータリアンとして、私は以下のように行動する。</a:t>
            </a:r>
          </a:p>
        </p:txBody>
      </p:sp>
    </p:spTree>
    <p:extLst>
      <p:ext uri="{BB962C8B-B14F-4D97-AF65-F5344CB8AC3E}">
        <p14:creationId xmlns:p14="http://schemas.microsoft.com/office/powerpoint/2010/main" val="36439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03623" y="3933056"/>
            <a:ext cx="8856538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ja-JP" altLang="ja-JP" sz="2400" i="1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精神的な指導者であるスワミジにこう聞いたことがあります</a:t>
            </a:r>
            <a:r>
              <a:rPr lang="ja-JP" altLang="en-US" sz="2400" i="1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400" i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ja-JP" altLang="ja-JP" sz="2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『時として自分の仕事を犠牲にしてまで、ロータリーのために時間を割き、任務を果たす意義があるでしょうか？</a:t>
            </a:r>
            <a:r>
              <a:rPr lang="en-US" altLang="ja-JP" sz="2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</a:p>
          <a:p>
            <a:pPr marL="0" indent="0">
              <a:buFont typeface="Wingdings" pitchFamily="2" charset="2"/>
              <a:buNone/>
            </a:pPr>
            <a:r>
              <a:rPr lang="ja-JP" altLang="ja-JP" sz="4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ja-JP" sz="32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人間として</a:t>
            </a:r>
            <a:r>
              <a:rPr lang="ja-JP" altLang="ja-JP" sz="3200" u="sng" dirty="0" smtClean="0">
                <a:solidFill>
                  <a:srgbClr val="FFFF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成長できる</a:t>
            </a:r>
            <a:r>
              <a:rPr lang="ja-JP" altLang="ja-JP" sz="32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なら、それは意義がある</a:t>
            </a:r>
            <a:r>
              <a:rPr lang="ja-JP" altLang="ja-JP" sz="4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8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dirty="0" smtClean="0">
              <a:solidFill>
                <a:srgbClr val="FFFF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ja-JP" altLang="ja-JP" sz="2400" i="1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というのが、スワミジの答えでした</a:t>
            </a:r>
            <a:r>
              <a:rPr lang="ja-JP" altLang="ja-JP" sz="2800" i="1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ja-JP" sz="3600" i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4213" name="正方形/長方形 1"/>
          <p:cNvSpPr>
            <a:spLocks noChangeArrowheads="1"/>
          </p:cNvSpPr>
          <p:nvPr/>
        </p:nvSpPr>
        <p:spPr bwMode="auto">
          <a:xfrm>
            <a:off x="209712" y="2276872"/>
            <a:ext cx="885698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Once I asked my spiritual guru, “Swamiji, the time I spent, the position I get, the business I have to sacrifice a time for Rotary, is that all worthwhile? His reply was simple. “It is, if it makes you a </a:t>
            </a:r>
            <a:r>
              <a:rPr lang="en-US" altLang="ja-JP" sz="24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better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person.”</a:t>
            </a:r>
            <a:endParaRPr lang="ja-JP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77" y="117122"/>
            <a:ext cx="1402893" cy="93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86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" y="290581"/>
            <a:ext cx="919916" cy="68993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12736" y="220052"/>
            <a:ext cx="707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職業奉仕：忘れ去られた部門</a:t>
            </a:r>
            <a:r>
              <a:rPr lang="en-US" altLang="ja-JP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/>
            </a:r>
            <a:br>
              <a:rPr lang="en-US" altLang="ja-JP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lang="en-US" altLang="ja-JP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Vocational Service: The Abandoned </a:t>
            </a:r>
            <a:r>
              <a:rPr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Avenue</a:t>
            </a:r>
            <a:endParaRPr lang="ja-JP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2298" y="13597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2009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84167" y="1731344"/>
            <a:ext cx="53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会長　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ラジェンドラ　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K. 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サブー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3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8327218" cy="4464496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36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あなたは、私を信頼することができます。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36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私は、頼りになります。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36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私は、信用に値します。       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36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私は、受けるよりも多くを与えます。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36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私は、いつでもお手伝いをします。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763688" y="1734812"/>
            <a:ext cx="512724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0" lang="ja-JP" altLang="en-US" sz="24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元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RI</a:t>
            </a:r>
            <a:r>
              <a:rPr kumimoji="0" lang="ja-JP" altLang="en-US" sz="24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会長</a:t>
            </a:r>
            <a:r>
              <a:rPr kumimoji="0" lang="ja-JP" altLang="en-US" sz="28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　ロバート </a:t>
            </a:r>
            <a:r>
              <a:rPr kumimoji="0" lang="en-US" altLang="ja-JP" sz="28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R. </a:t>
            </a:r>
            <a:r>
              <a:rPr kumimoji="0" lang="ja-JP" altLang="en-US" sz="2800" dirty="0" smtClean="0">
                <a:solidFill>
                  <a:srgbClr val="FFFFFF"/>
                </a:solidFill>
                <a:latin typeface="ＭＳ Ｐゴシック" pitchFamily="50" charset="-128"/>
                <a:cs typeface="Arial" charset="0"/>
              </a:rPr>
              <a:t>バース</a:t>
            </a:r>
            <a:endParaRPr kumimoji="0" lang="ja-JP" altLang="en-US" sz="2800" dirty="0">
              <a:solidFill>
                <a:srgbClr val="FFFFFF"/>
              </a:solidFill>
              <a:latin typeface="ＭＳ Ｐゴシック" pitchFamily="50" charset="-128"/>
              <a:cs typeface="Arial" charset="0"/>
            </a:endParaRPr>
          </a:p>
        </p:txBody>
      </p:sp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48991"/>
            <a:ext cx="2381142" cy="8640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9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9" y="286698"/>
            <a:ext cx="918224" cy="6886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86247" y="332851"/>
            <a:ext cx="717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CC"/>
              </a:buClr>
              <a:buSzPct val="70000"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「ロータリー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徽章」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6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6527" y="1570534"/>
            <a:ext cx="8663071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高校生の頃、国際キワニスの青少年プログラム、</a:t>
            </a:r>
            <a:r>
              <a:rPr kumimoji="1"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K-Club</a:t>
            </a:r>
            <a:r>
              <a:rPr kumimoji="1"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に所属していました。</a:t>
            </a:r>
            <a:endParaRPr kumimoji="1"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そして、何時かは、キワニアンになると思っていました。</a:t>
            </a:r>
            <a:endParaRPr kumimoji="1" lang="en-US" altLang="ja-JP" sz="28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3912" y="3933056"/>
            <a:ext cx="8656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実際に誘ってくれたのは、</a:t>
            </a:r>
            <a:r>
              <a:rPr lang="ja-JP" altLang="en-US" sz="4000" dirty="0" smtClean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ノーマン</a:t>
            </a:r>
            <a:r>
              <a:rPr lang="en-US" altLang="ja-JP" sz="4000" dirty="0" smtClean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RC</a:t>
            </a:r>
            <a:r>
              <a:rPr lang="ja-JP" altLang="en-US" sz="4000" dirty="0" smtClean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の</a:t>
            </a:r>
            <a:r>
              <a:rPr lang="ja-JP" altLang="en-US" sz="4000" dirty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ロータリアンでした</a:t>
            </a:r>
            <a:r>
              <a:rPr lang="ja-JP" altLang="en-US" sz="4000" dirty="0" smtClean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。</a:t>
            </a:r>
            <a:endParaRPr lang="en-US" altLang="ja-JP" sz="4000" dirty="0" smtClean="0">
              <a:solidFill>
                <a:srgbClr val="FFFF66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lvl="0"/>
            <a:r>
              <a:rPr lang="ja-JP" altLang="en-US" sz="4000" dirty="0" smtClean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そして、ロータリーに入会しました</a:t>
            </a:r>
            <a:r>
              <a:rPr lang="ja-JP" altLang="en-US" sz="4000" dirty="0">
                <a:solidFill>
                  <a:srgbClr val="FFFF66"/>
                </a:solidFill>
                <a:latin typeface="ＭＳ Ｐゴシック" pitchFamily="50" charset="-128"/>
                <a:ea typeface="ＭＳ Ｐゴシック" pitchFamily="50" charset="-128"/>
              </a:rPr>
              <a:t>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743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4" y="279587"/>
            <a:ext cx="918224" cy="6886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79680" y="383480"/>
            <a:ext cx="68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退会しそうになったロータリアンの物語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5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爆発 1 16"/>
          <p:cNvSpPr/>
          <p:nvPr/>
        </p:nvSpPr>
        <p:spPr>
          <a:xfrm rot="567656">
            <a:off x="4055506" y="5197070"/>
            <a:ext cx="4983111" cy="1416294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ＲＣに魅力を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感じていなかった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141453" y="1396974"/>
            <a:ext cx="686109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１９７９年５月　ノーマンＲＣ入会</a:t>
            </a:r>
            <a:endParaRPr kumimoji="1" lang="ja-JP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4140765" y="2072712"/>
            <a:ext cx="828092" cy="636208"/>
          </a:xfrm>
          <a:prstGeom prst="downArrow">
            <a:avLst>
              <a:gd name="adj1" fmla="val 50000"/>
              <a:gd name="adj2" fmla="val 54535"/>
            </a:avLst>
          </a:prstGeom>
          <a:gradFill>
            <a:gsLst>
              <a:gs pos="0">
                <a:schemeClr val="tx1"/>
              </a:gs>
              <a:gs pos="100000">
                <a:srgbClr val="F0753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27584" y="2252496"/>
            <a:ext cx="1715895" cy="456424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例会欠席理由</a:t>
            </a:r>
            <a:endParaRPr kumimoji="1" lang="ja-JP" alt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692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4" y="295294"/>
            <a:ext cx="918224" cy="68866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33618" y="396300"/>
            <a:ext cx="68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退会しそうになったロータリアンの物語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7586" y="2686352"/>
            <a:ext cx="8048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多忙。例会の昼間には他にすることがあった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②食事がまずい。</a:t>
            </a:r>
            <a:endParaRPr kumimoji="1"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③プログラムが退屈である。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1950" indent="-361950">
              <a:lnSpc>
                <a:spcPct val="150000"/>
              </a:lnSpc>
            </a:pP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④例会では何もすることがなく、自分の出席する理由がない。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7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3" grpId="0" animBg="1"/>
      <p:bldP spid="16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35459" y="386715"/>
            <a:ext cx="407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</a:t>
            </a: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議会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" y="404664"/>
            <a:ext cx="731837" cy="54887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83567" y="61653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ソウル国際大会のブースにて、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活動を行う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37" y="1148283"/>
            <a:ext cx="6647723" cy="498579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07704" y="549533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RI</a:t>
            </a:r>
            <a:r>
              <a:rPr kumimoji="1" lang="ja-JP" altLang="en-US" dirty="0" smtClean="0"/>
              <a:t>事務総長　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ジョン・ヒューコ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5480053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2016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年ソウル国際大会委員会委員　</a:t>
            </a:r>
            <a:r>
              <a:rPr kumimoji="1"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angKoo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Yun, RID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0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下矢印 6"/>
          <p:cNvSpPr/>
          <p:nvPr/>
        </p:nvSpPr>
        <p:spPr>
          <a:xfrm>
            <a:off x="4018793" y="2564902"/>
            <a:ext cx="1080120" cy="2520282"/>
          </a:xfrm>
          <a:prstGeom prst="downArrow">
            <a:avLst>
              <a:gd name="adj1" fmla="val 50000"/>
              <a:gd name="adj2" fmla="val 54535"/>
            </a:avLst>
          </a:prstGeom>
          <a:gradFill>
            <a:gsLst>
              <a:gs pos="0">
                <a:schemeClr val="tx1"/>
              </a:gs>
              <a:gs pos="100000">
                <a:srgbClr val="F0753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35074" y="1556792"/>
            <a:ext cx="8247554" cy="795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 Ｒ財団</a:t>
            </a:r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委員長に任命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される</a:t>
            </a:r>
            <a:endParaRPr lang="ja-JP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1547664" y="2564902"/>
            <a:ext cx="6192901" cy="187221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やりがいを見つけた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44">
            <a:off x="7075462" y="4131817"/>
            <a:ext cx="1628663" cy="2370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8388" y="5085184"/>
            <a:ext cx="786722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en-US" altLang="ja-JP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I became a Rotarian.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" y="1200386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4" y="279586"/>
            <a:ext cx="918224" cy="68866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33618" y="383479"/>
            <a:ext cx="68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退会しそうになったロータリアンの物語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9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47" y="2290843"/>
            <a:ext cx="4923906" cy="419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34510" y="1449247"/>
            <a:ext cx="662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元ＲＩ会長　</a:t>
            </a:r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ロン・バートン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179">
            <a:off x="7167300" y="4440926"/>
            <a:ext cx="1456557" cy="2119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" y="118609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4" y="292407"/>
            <a:ext cx="918224" cy="68866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45004" y="396300"/>
            <a:ext cx="68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退会しそうになったロータリアンの物語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8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matsubara\Pictures\RC写真\2015IA\CIMG1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45" y="1124744"/>
            <a:ext cx="4836709" cy="36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95536" y="480584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議会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" y="475823"/>
            <a:ext cx="731837" cy="54887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399584" y="525150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SAA</a:t>
            </a:r>
          </a:p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年サンパウロ国際大会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Assistant Chief SAA</a:t>
            </a: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伊藤文利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PDG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7595" y="4752276"/>
            <a:ext cx="290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佐藤芳郎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DGE,2015-16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249620"/>
            <a:ext cx="3601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サンパウロ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国際大会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Chief  SAA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Michael  D. McCullough, PRID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0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44" y="1556792"/>
            <a:ext cx="5350107" cy="197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899592" y="227877"/>
            <a:ext cx="7677354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ロータリークラブのメンバーとは？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6425" y="3717032"/>
            <a:ext cx="8771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例会に出席し、会費を払い、プログラムに耳を傾け、特別なプロジェクトに寄付を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します。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１週間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のあとの日は</a:t>
            </a:r>
            <a:r>
              <a:rPr lang="ja-JP" altLang="en-US" sz="44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のことなどすっかり</a:t>
            </a:r>
            <a:r>
              <a:rPr lang="ja-JP" altLang="en-US" sz="40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忘れてしまう人たち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228184" y="6093296"/>
            <a:ext cx="284194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会長　ロバート 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バース</a:t>
            </a:r>
            <a:endParaRPr lang="en-US" altLang="ja-JP" sz="16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ロータリーの友　１９９４年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２月号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" y="1190743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4" y="279587"/>
            <a:ext cx="918224" cy="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58" y="1568655"/>
            <a:ext cx="4608512" cy="18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8474" y="3501007"/>
            <a:ext cx="8911768" cy="20867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他人のために何かをする機会を</a:t>
            </a:r>
            <a:r>
              <a:rPr lang="ja-JP" altLang="en-US" sz="36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いつでも受け入れようと考えている人</a:t>
            </a:r>
            <a:r>
              <a:rPr lang="ja-JP" altLang="en-US" sz="3600" u="sng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毎日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36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ロータリーを実践している人たち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なのです。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96136" y="6010768"/>
            <a:ext cx="3168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 smtClean="0">
                <a:latin typeface="ＭＳ Ｐゴシック" charset="-128"/>
              </a:rPr>
              <a:t>元</a:t>
            </a:r>
            <a:r>
              <a:rPr lang="en-US" altLang="ja-JP" sz="1600" b="1" dirty="0" smtClean="0">
                <a:latin typeface="ＭＳ Ｐゴシック" charset="-128"/>
              </a:rPr>
              <a:t>RI</a:t>
            </a:r>
            <a:r>
              <a:rPr lang="ja-JP" altLang="en-US" sz="1600" b="1" dirty="0" smtClean="0">
                <a:latin typeface="ＭＳ Ｐゴシック" charset="-128"/>
              </a:rPr>
              <a:t>会長　ロバート </a:t>
            </a:r>
            <a:r>
              <a:rPr lang="en-US" altLang="ja-JP" sz="1600" b="1" dirty="0">
                <a:latin typeface="ＭＳ Ｐゴシック" charset="-128"/>
              </a:rPr>
              <a:t>R</a:t>
            </a:r>
            <a:r>
              <a:rPr lang="ja-JP" altLang="en-US" sz="1600" b="1" dirty="0">
                <a:latin typeface="ＭＳ Ｐゴシック" charset="-128"/>
              </a:rPr>
              <a:t>・</a:t>
            </a:r>
            <a:r>
              <a:rPr lang="ja-JP" altLang="en-US" sz="1600" b="1" dirty="0" smtClean="0">
                <a:latin typeface="ＭＳ Ｐゴシック" charset="-128"/>
              </a:rPr>
              <a:t>バース</a:t>
            </a:r>
            <a:endParaRPr lang="en-US" altLang="ja-JP" sz="1600" b="1" dirty="0" smtClean="0">
              <a:latin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400" b="1" dirty="0">
                <a:latin typeface="ＭＳ Ｐゴシック" charset="-128"/>
              </a:rPr>
              <a:t>ロータリーの友　１９９４年</a:t>
            </a:r>
            <a:r>
              <a:rPr lang="ja-JP" altLang="en-US" sz="1400" b="1" dirty="0" smtClean="0">
                <a:latin typeface="ＭＳ Ｐゴシック" charset="-128"/>
              </a:rPr>
              <a:t>２月</a:t>
            </a:r>
            <a:r>
              <a:rPr lang="ja-JP" altLang="en-US" sz="1600" b="1" dirty="0" smtClean="0">
                <a:latin typeface="ＭＳ Ｐゴシック" charset="-128"/>
              </a:rPr>
              <a:t>号</a:t>
            </a:r>
            <a:endParaRPr lang="ja-JP" altLang="en-US" sz="1600" b="1" dirty="0">
              <a:latin typeface="ＭＳ Ｐゴシック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03934" y="279587"/>
            <a:ext cx="658356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ロータリアンとは？</a:t>
            </a:r>
            <a:endParaRPr kumimoji="1" lang="ja-JP" altLang="en-US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306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6" y="279587"/>
            <a:ext cx="918224" cy="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5%"/>
          <p:cNvSpPr>
            <a:spLocks noChangeArrowheads="1" noChangeShapeType="1" noTextEdit="1"/>
          </p:cNvSpPr>
          <p:nvPr/>
        </p:nvSpPr>
        <p:spPr bwMode="auto">
          <a:xfrm>
            <a:off x="323850" y="1556692"/>
            <a:ext cx="8496300" cy="51847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top">
              <a:avLst/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8000"/>
              </a:extrusion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H</a:t>
            </a:r>
            <a:r>
              <a:rPr lang="ja-JP" altLang="en-US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・</a:t>
            </a:r>
            <a:r>
              <a:rPr lang="en-US" altLang="ja-JP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O</a:t>
            </a:r>
            <a:r>
              <a:rPr lang="ja-JP" altLang="en-US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・</a:t>
            </a:r>
            <a:r>
              <a:rPr lang="en-US" altLang="ja-JP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P</a:t>
            </a:r>
            <a:r>
              <a:rPr lang="ja-JP" altLang="en-US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・</a:t>
            </a:r>
            <a:r>
              <a:rPr lang="en-US" altLang="ja-JP" sz="3600" kern="10" dirty="0">
                <a:solidFill>
                  <a:srgbClr val="001800"/>
                </a:solidFill>
                <a:latin typeface="HGP創英角ｺﾞｼｯｸUB"/>
                <a:ea typeface="HGP創英角ｺﾞｼｯｸUB"/>
              </a:rPr>
              <a:t>E</a:t>
            </a:r>
            <a:endParaRPr lang="ja-JP" altLang="en-US" sz="3600" kern="10" dirty="0">
              <a:solidFill>
                <a:srgbClr val="0018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9219" name="Rectangle 3" descr="10%"/>
          <p:cNvSpPr>
            <a:spLocks noChangeArrowheads="1"/>
          </p:cNvSpPr>
          <p:nvPr/>
        </p:nvSpPr>
        <p:spPr bwMode="auto">
          <a:xfrm>
            <a:off x="1171555" y="4520740"/>
            <a:ext cx="78919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ENJOY </a:t>
            </a:r>
            <a:r>
              <a:rPr lang="en-US" altLang="ja-JP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ROTARY</a:t>
            </a:r>
            <a:r>
              <a:rPr lang="en-US" altLang="ja-JP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を楽しみましょう。 </a:t>
            </a:r>
          </a:p>
        </p:txBody>
      </p:sp>
      <p:sp>
        <p:nvSpPr>
          <p:cNvPr id="2" name="円/楕円 1"/>
          <p:cNvSpPr/>
          <p:nvPr/>
        </p:nvSpPr>
        <p:spPr>
          <a:xfrm>
            <a:off x="156195" y="119675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/>
              <a:t>H</a:t>
            </a:r>
          </a:p>
        </p:txBody>
      </p:sp>
      <p:sp>
        <p:nvSpPr>
          <p:cNvPr id="8" name="円/楕円 7"/>
          <p:cNvSpPr/>
          <p:nvPr/>
        </p:nvSpPr>
        <p:spPr>
          <a:xfrm>
            <a:off x="134185" y="238820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/>
              <a:t>O</a:t>
            </a:r>
          </a:p>
        </p:txBody>
      </p:sp>
      <p:sp>
        <p:nvSpPr>
          <p:cNvPr id="9" name="円/楕円 8"/>
          <p:cNvSpPr/>
          <p:nvPr/>
        </p:nvSpPr>
        <p:spPr>
          <a:xfrm>
            <a:off x="175146" y="359312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/>
              <a:t>P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83108" y="482220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/>
              <a:t>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110935" y="1196752"/>
            <a:ext cx="792379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altLang="ja-JP" spc="150" dirty="0" smtClean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HONOR </a:t>
            </a:r>
            <a:r>
              <a:rPr lang="en-US" altLang="ja-JP" spc="150" dirty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ROTARY</a:t>
            </a:r>
          </a:p>
          <a:p>
            <a:pPr lvl="0"/>
            <a:r>
              <a:rPr lang="ja-JP" altLang="en-US" sz="3600" spc="150" dirty="0" smtClean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spc="150" dirty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を高めましょう。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10935" y="2120082"/>
            <a:ext cx="768038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altLang="ja-JP" spc="150" dirty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ORGANIZE ROTARY</a:t>
            </a:r>
            <a:r>
              <a:rPr lang="en-US" altLang="ja-JP" sz="3600" spc="150" dirty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</a:p>
          <a:p>
            <a:pPr lvl="0"/>
            <a:r>
              <a:rPr lang="ja-JP" altLang="en-US" sz="3600" spc="150" dirty="0" smtClean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spc="150" dirty="0">
                <a:ln w="11430"/>
                <a:solidFill>
                  <a:srgbClr val="F8F8F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をよく組織し運営しましょう。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56196" y="3320411"/>
            <a:ext cx="79149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altLang="ja-JP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PARTICIPATE IN ROTARY</a:t>
            </a:r>
            <a:r>
              <a:rPr lang="en-US" altLang="ja-JP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</a:p>
          <a:p>
            <a:pPr lvl="0"/>
            <a:r>
              <a:rPr lang="ja-JP" alt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に参加敢行しましょう。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6" y="908050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5" y="176716"/>
            <a:ext cx="783984" cy="58798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073636" y="111705"/>
            <a:ext cx="295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4800" dirty="0" smtClean="0"/>
              <a:t>HOPE</a:t>
            </a:r>
            <a:endParaRPr kumimoji="1" lang="ja-JP" altLang="en-US" sz="4800" dirty="0"/>
          </a:p>
        </p:txBody>
      </p:sp>
      <p:sp>
        <p:nvSpPr>
          <p:cNvPr id="6" name="角丸四角形 5"/>
          <p:cNvSpPr/>
          <p:nvPr/>
        </p:nvSpPr>
        <p:spPr>
          <a:xfrm>
            <a:off x="1153624" y="5877271"/>
            <a:ext cx="6604289" cy="7201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rgbClr val="00002E"/>
                </a:solidFill>
              </a:rPr>
              <a:t>あいことばは </a:t>
            </a:r>
            <a:r>
              <a:rPr kumimoji="1" lang="en-US" altLang="ja-JP" sz="4000" b="1" dirty="0" smtClean="0">
                <a:solidFill>
                  <a:srgbClr val="00002E"/>
                </a:solidFill>
              </a:rPr>
              <a:t>Enjoy Rotary</a:t>
            </a:r>
            <a:endParaRPr kumimoji="1" lang="ja-JP" altLang="en-US" sz="4000" b="1" dirty="0">
              <a:solidFill>
                <a:srgbClr val="00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" grpId="0" animBg="1"/>
      <p:bldP spid="8" grpId="0" animBg="1"/>
      <p:bldP spid="9" grpId="0" animBg="1"/>
      <p:bldP spid="10" grpId="0" animBg="1"/>
      <p:bldP spid="3" grpId="0"/>
      <p:bldP spid="4" grpId="0"/>
      <p:bldP spid="7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392450"/>
            <a:ext cx="2147979" cy="120823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8547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" y="336759"/>
            <a:ext cx="864095" cy="6480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24235" y="625870"/>
            <a:ext cx="766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Activating the Message of Rotary’s Brand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17532" y="1392450"/>
            <a:ext cx="551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029" y="1854115"/>
            <a:ext cx="771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理事エレクト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ジェニファー・ジョーンズ 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99019" y="655022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写真：</a:t>
            </a:r>
            <a:r>
              <a:rPr lang="en-US" altLang="ja-JP" sz="1400" dirty="0" smtClean="0"/>
              <a:t>Rotary International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5693" y="2120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地元でロータリーのストーリーを伝えよう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843919"/>
            <a:ext cx="8784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ロータリーでは、リーダーが参加するわけです。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一人ひとりがリーダーです。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そのリーダーのグループを</a:t>
            </a:r>
            <a:r>
              <a:rPr lang="ja-JP" altLang="en-US" sz="3200" dirty="0" smtClean="0"/>
              <a:t>集めれば</a:t>
            </a:r>
            <a:r>
              <a:rPr lang="ja-JP" altLang="en-US" sz="3200" dirty="0"/>
              <a:t>、アイデア</a:t>
            </a:r>
            <a:r>
              <a:rPr lang="ja-JP" altLang="en-US" sz="3200" dirty="0" smtClean="0"/>
              <a:t>が広がります。私たちは賢い人間です。</a:t>
            </a:r>
            <a:endParaRPr lang="en-US" altLang="ja-JP" sz="3200" dirty="0" smtClean="0"/>
          </a:p>
          <a:p>
            <a:r>
              <a:rPr lang="ja-JP" altLang="en-US" sz="3200" dirty="0" smtClean="0"/>
              <a:t>アイデアを広げれば、他の人に行動を促すことができます。</a:t>
            </a:r>
            <a:endParaRPr lang="en-US" altLang="ja-JP" sz="3200" dirty="0" smtClean="0"/>
          </a:p>
          <a:p>
            <a:r>
              <a:rPr lang="ja-JP" altLang="en-US" sz="3200" dirty="0" smtClean="0"/>
              <a:t>また、自分からも行動することができます。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6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23" y="4474864"/>
            <a:ext cx="3726620" cy="20962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8547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" y="336759"/>
            <a:ext cx="864095" cy="6480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56283" y="5158080"/>
            <a:ext cx="4560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50000"/>
              </a:lnSpc>
              <a:buBlip>
                <a:blip r:embed="rId5"/>
              </a:buBlip>
            </a:pP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ACTION</a:t>
            </a: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行動する</a:t>
            </a:r>
            <a:endParaRPr lang="ja-JP" altLang="en-US" sz="32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4235" y="625870"/>
            <a:ext cx="766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Activating the Message of Rotary’s Brand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17532" y="1392450"/>
            <a:ext cx="551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1943" y="1814452"/>
            <a:ext cx="771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理事エレクト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ジェニファー・ジョーンズ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99019" y="655022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写真：</a:t>
            </a:r>
            <a:r>
              <a:rPr lang="en-US" altLang="ja-JP" sz="1400" dirty="0" smtClean="0"/>
              <a:t>Rotary International</a:t>
            </a:r>
            <a:endParaRPr kumimoji="1" lang="ja-JP" altLang="en-US" sz="1400" dirty="0"/>
          </a:p>
        </p:txBody>
      </p:sp>
      <p:sp>
        <p:nvSpPr>
          <p:cNvPr id="2" name="正方形/長方形 1"/>
          <p:cNvSpPr/>
          <p:nvPr/>
        </p:nvSpPr>
        <p:spPr>
          <a:xfrm>
            <a:off x="1156283" y="2399227"/>
            <a:ext cx="5278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628650">
              <a:lnSpc>
                <a:spcPct val="150000"/>
              </a:lnSpc>
              <a:buBlip>
                <a:blip r:embed="rId5"/>
              </a:buBlip>
            </a:pPr>
            <a:r>
              <a:rPr lang="en-US" altLang="ja-JP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JOIN</a:t>
            </a:r>
            <a:r>
              <a:rPr lang="ja-JP" altLang="en-US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LEADERS</a:t>
            </a:r>
          </a:p>
          <a:p>
            <a:pPr lvl="0"/>
            <a:r>
              <a:rPr lang="ja-JP" altLang="en-US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</a:t>
            </a:r>
            <a:r>
              <a:rPr lang="ja-JP" altLang="en-US" sz="3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ネットワーク</a:t>
            </a:r>
            <a:r>
              <a:rPr lang="ja-JP" altLang="en-US" sz="3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</a:t>
            </a:r>
            <a:endParaRPr lang="en-US" altLang="ja-JP" sz="3200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56283" y="3725811"/>
            <a:ext cx="5977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628650">
              <a:lnSpc>
                <a:spcPct val="150000"/>
              </a:lnSpc>
              <a:buBlip>
                <a:blip r:embed="rId5"/>
              </a:buBlip>
            </a:pPr>
            <a:r>
              <a:rPr lang="en-US" altLang="ja-JP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EXCHANGE</a:t>
            </a:r>
            <a:r>
              <a:rPr lang="ja-JP" altLang="en-US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IDEAS</a:t>
            </a:r>
          </a:p>
          <a:p>
            <a:pPr lvl="0"/>
            <a:r>
              <a:rPr lang="ja-JP" altLang="en-US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アイデア</a:t>
            </a:r>
            <a:r>
              <a:rPr lang="ja-JP" altLang="en-US" sz="3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を広げる</a:t>
            </a:r>
            <a:endParaRPr lang="en-US" altLang="ja-JP" sz="32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5693" y="2120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地元でロータリーのストーリーを伝えよう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8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8" y="548680"/>
            <a:ext cx="4768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en-US" altLang="ja-JP" sz="7200" dirty="0" smtClean="0"/>
              <a:t> WHO ?</a:t>
            </a:r>
          </a:p>
          <a:p>
            <a:pPr marL="857250" indent="-857250">
              <a:buFont typeface="Wingdings" panose="05000000000000000000" pitchFamily="2" charset="2"/>
              <a:buChar char="u"/>
            </a:pPr>
            <a:r>
              <a:rPr lang="en-US" altLang="ja-JP" sz="7200" dirty="0" smtClean="0"/>
              <a:t> WHAT ?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7200" dirty="0" smtClean="0"/>
              <a:t> WHY ?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" y="336759"/>
            <a:ext cx="86409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74" y="786210"/>
            <a:ext cx="4625882" cy="34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23279" y="4426049"/>
            <a:ext cx="8801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の人道的活動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を多く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の人びとに認識して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もらう。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ロータリーの活動の成功例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を紹介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できるよう、クラブや地区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を支援する。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公共イメージ補助金に関して助言を提供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ロータリーの公共イメージ向上に向け、地域に適したアプローチを促進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535" y="1629718"/>
            <a:ext cx="4338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2015-16</a:t>
            </a:r>
            <a:r>
              <a:rPr kumimoji="1"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 ＡＲＰＩＣ　</a:t>
            </a:r>
            <a:endParaRPr kumimoji="1" lang="en-US" altLang="ja-JP" sz="3200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伊藤　文利 </a:t>
            </a:r>
            <a:r>
              <a:rPr kumimoji="1" lang="en-US" altLang="ja-JP" sz="32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PDG</a:t>
            </a:r>
            <a:endParaRPr kumimoji="1" lang="ja-JP" altLang="en-US" sz="32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40010" y="188640"/>
            <a:ext cx="8681541" cy="86409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ja-JP" altLang="en-US" sz="3200" b="1" dirty="0">
                <a:ln w="5080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ロータリー公共イメージ・</a:t>
            </a:r>
            <a:r>
              <a:rPr lang="ja-JP" altLang="en-US" sz="3200" b="1" dirty="0" smtClean="0">
                <a:ln w="5080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</a:t>
            </a:r>
            <a:endParaRPr lang="ja-JP" altLang="en-US" sz="3200" b="1" dirty="0">
              <a:ln w="50800"/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1097" y="3140968"/>
            <a:ext cx="8959366" cy="1200329"/>
          </a:xfrm>
          <a:prstGeom prst="rect">
            <a:avLst/>
          </a:prstGeom>
          <a:solidFill>
            <a:schemeClr val="bg2">
              <a:lumMod val="60000"/>
              <a:lumOff val="40000"/>
              <a:alpha val="4902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広報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、ジャーナリズム、コミュニケーション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関連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する専門知識を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生かして支援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を行います。</a:t>
            </a:r>
          </a:p>
        </p:txBody>
      </p:sp>
    </p:spTree>
    <p:extLst>
      <p:ext uri="{BB962C8B-B14F-4D97-AF65-F5344CB8AC3E}">
        <p14:creationId xmlns:p14="http://schemas.microsoft.com/office/powerpoint/2010/main" val="17689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7956"/>
            <a:ext cx="969310" cy="7269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6814" y="236578"/>
            <a:ext cx="4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年国際協議会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2957" y="808971"/>
            <a:ext cx="404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-24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1" y="2492896"/>
            <a:ext cx="707719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043"/>
            <a:ext cx="5531705" cy="12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111455" y="6415869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写真提供：ロータリーの友編集長　二神典子氏</a:t>
            </a:r>
            <a:endParaRPr kumimoji="1" lang="ja-JP" altLang="en-US" sz="1400" dirty="0"/>
          </a:p>
        </p:txBody>
      </p:sp>
      <p:pic>
        <p:nvPicPr>
          <p:cNvPr id="3075" name="Picture 3" descr="C:\Users\Komatsubara\Pictures\RC写真\2015IA\CIMG1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62" y="1166"/>
            <a:ext cx="3994382" cy="29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02194" y="4365104"/>
            <a:ext cx="4770263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ja-JP" sz="6600" b="1" dirty="0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  <a:ea typeface="ＭＳ Ｐゴシック"/>
              </a:rPr>
              <a:t>Fellowship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02195" y="1432863"/>
            <a:ext cx="8113973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ja-JP" sz="6600" b="1" dirty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  <a:ea typeface="ＭＳ Ｐゴシック"/>
              </a:rPr>
              <a:t>Community Service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02195" y="2885850"/>
            <a:ext cx="75147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ja-JP" sz="6600" b="1" dirty="0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  <a:ea typeface="ＭＳ Ｐゴシック"/>
              </a:rPr>
              <a:t>Network</a:t>
            </a:r>
            <a:endParaRPr lang="en-US" altLang="ja-JP" sz="6600" b="1" dirty="0">
              <a:ln w="900" cmpd="sng">
                <a:solidFill>
                  <a:srgbClr val="7E97AD">
                    <a:satMod val="190000"/>
                    <a:alpha val="55000"/>
                  </a:srgbClr>
                </a:solidFill>
                <a:prstDash val="solid"/>
              </a:ln>
              <a:solidFill>
                <a:srgbClr val="7E97A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7E97A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89816" y="292654"/>
            <a:ext cx="71271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</a:t>
            </a:r>
            <a:r>
              <a:rPr lang="ja-JP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のロータリー</a:t>
            </a:r>
            <a:endParaRPr lang="ja-JP" altLang="en-US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118547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8" y="336759"/>
            <a:ext cx="86409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17" y="1690631"/>
            <a:ext cx="2941265" cy="161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82" y="1690631"/>
            <a:ext cx="3019448" cy="162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63581" y="1199993"/>
            <a:ext cx="375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7509" y="425487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8013" y="4716536"/>
            <a:ext cx="60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各地区・クラブのロータリーデー映像紹介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9096" y="5218949"/>
            <a:ext cx="294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鳥取中央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64668" y="5197306"/>
            <a:ext cx="269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Blip>
                <a:blip r:embed="rId4"/>
              </a:buBlip>
            </a:pPr>
            <a:r>
              <a:rPr lang="ja-JP" altLang="en-US" sz="3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益田西</a:t>
            </a:r>
            <a:r>
              <a:rPr lang="en-US" altLang="ja-JP" sz="3200" dirty="0" smtClean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endParaRPr lang="ja-JP" altLang="en-US" sz="32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26446" y="5760764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ja-JP" altLang="en-US" sz="3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笠岡</a:t>
            </a:r>
            <a:r>
              <a:rPr lang="en-US" altLang="ja-JP" sz="3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47306" y="5752538"/>
            <a:ext cx="3263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ja-JP" altLang="en-US" sz="3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総社吉備路</a:t>
            </a:r>
            <a:r>
              <a:rPr lang="en-US" altLang="ja-JP" sz="32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フローチャート : せん孔テープ 13"/>
          <p:cNvSpPr/>
          <p:nvPr/>
        </p:nvSpPr>
        <p:spPr>
          <a:xfrm>
            <a:off x="1667187" y="438092"/>
            <a:ext cx="5750933" cy="569696"/>
          </a:xfrm>
          <a:prstGeom prst="flowChartPunchedTape">
            <a:avLst/>
          </a:prstGeom>
          <a:gradFill>
            <a:gsLst>
              <a:gs pos="0">
                <a:srgbClr val="7030A0"/>
              </a:gs>
              <a:gs pos="63000">
                <a:srgbClr val="C00000"/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22775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ワールドフード＋ふれ愛フェスタ</a:t>
            </a:r>
            <a:endParaRPr kumimoji="1"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　ジャパン　ロータリーデー 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愛知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フローチャート : せん孔テープ 14"/>
          <p:cNvSpPr/>
          <p:nvPr/>
        </p:nvSpPr>
        <p:spPr>
          <a:xfrm>
            <a:off x="1523971" y="3648991"/>
            <a:ext cx="5750933" cy="569696"/>
          </a:xfrm>
          <a:prstGeom prst="flowChartPunchedTape">
            <a:avLst/>
          </a:prstGeom>
          <a:gradFill>
            <a:gsLst>
              <a:gs pos="0">
                <a:srgbClr val="7030A0"/>
              </a:gs>
              <a:gs pos="63000">
                <a:srgbClr val="C00000"/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123" y="3670096"/>
            <a:ext cx="842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ジャパン　ロータリーデー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 in 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 descr="C:\Users\Komatsubara\Pictures\RC写真\2014名古屋ロータリーデー\CIMG12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" y="1677285"/>
            <a:ext cx="3059832" cy="16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フレーム 11"/>
          <p:cNvSpPr/>
          <p:nvPr/>
        </p:nvSpPr>
        <p:spPr>
          <a:xfrm>
            <a:off x="179513" y="5445224"/>
            <a:ext cx="2088232" cy="1199404"/>
          </a:xfrm>
          <a:prstGeom prst="frame">
            <a:avLst>
              <a:gd name="adj1" fmla="val 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ロータリーデーは</a:t>
            </a:r>
            <a:endParaRPr kumimoji="1" lang="en-US" altLang="ja-JP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2015‐16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年度も</a:t>
            </a:r>
            <a:endParaRPr lang="en-US" altLang="ja-JP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継続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されます</a:t>
            </a:r>
          </a:p>
        </p:txBody>
      </p:sp>
    </p:spTree>
    <p:extLst>
      <p:ext uri="{BB962C8B-B14F-4D97-AF65-F5344CB8AC3E}">
        <p14:creationId xmlns:p14="http://schemas.microsoft.com/office/powerpoint/2010/main" val="14631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32" y="-8696"/>
            <a:ext cx="4611267" cy="3444307"/>
          </a:xfrm>
          <a:prstGeom prst="rect">
            <a:avLst/>
          </a:prstGeom>
        </p:spPr>
      </p:pic>
      <p:pic>
        <p:nvPicPr>
          <p:cNvPr id="1026" name="Picture 2" descr="C:\Users\Komatsubara\Pictures\20150123_US_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4573834" cy="68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09677" y="116632"/>
            <a:ext cx="80842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altLang="ja-JP" sz="440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2016</a:t>
            </a:r>
            <a:r>
              <a:rPr lang="ja-JP" altLang="en-US" sz="440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年国際ロータリー</a:t>
            </a:r>
            <a:r>
              <a:rPr lang="ja-JP" altLang="en-US" sz="4400" dirty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年次大会</a:t>
            </a:r>
            <a:endParaRPr lang="en-US" altLang="ja-JP" sz="4400" dirty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r"/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ソウル</a:t>
            </a: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・</a:t>
            </a:r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韓国</a:t>
            </a:r>
            <a:endParaRPr lang="en-US" altLang="ja-JP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r"/>
            <a:r>
              <a:rPr lang="en-US" altLang="ja-JP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2016.5.28-6.1</a:t>
            </a:r>
            <a:endParaRPr lang="ja-JP" altLang="en-US" sz="4400" cap="none" spc="0" dirty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pic>
        <p:nvPicPr>
          <p:cNvPr id="8194" name="Picture 2" descr="C:\Users\Komatsubara\Pictures\_home_kpop_htgoods_files_721_stcut_4daf10ca291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09" y="3405126"/>
            <a:ext cx="4592191" cy="34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8004" y="5229200"/>
            <a:ext cx="90504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4000" b="1" cap="all" spc="0" dirty="0" smtClean="0">
                <a:ln/>
                <a:gradFill>
                  <a:gsLst>
                    <a:gs pos="41000">
                      <a:schemeClr val="tx1"/>
                    </a:gs>
                    <a:gs pos="68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皆様、</a:t>
            </a:r>
            <a:r>
              <a:rPr lang="en-US" altLang="ja-JP" sz="4000" b="1" cap="all" dirty="0">
                <a:ln/>
                <a:gradFill>
                  <a:gsLst>
                    <a:gs pos="41000">
                      <a:schemeClr val="tx1"/>
                    </a:gs>
                    <a:gs pos="68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2016</a:t>
            </a:r>
            <a:r>
              <a:rPr lang="ja-JP" altLang="en-US" sz="4000" b="1" cap="all" dirty="0">
                <a:ln/>
                <a:gradFill>
                  <a:gsLst>
                    <a:gs pos="41000">
                      <a:schemeClr val="tx1"/>
                    </a:gs>
                    <a:gs pos="68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年</a:t>
            </a:r>
            <a:r>
              <a:rPr lang="ja-JP" altLang="en-US" sz="4000" b="1" cap="all" spc="0" dirty="0" smtClean="0">
                <a:ln/>
                <a:gradFill>
                  <a:gsLst>
                    <a:gs pos="41000">
                      <a:schemeClr val="tx1"/>
                    </a:gs>
                    <a:gs pos="68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ソウルへ参りましょう。</a:t>
            </a:r>
            <a:endParaRPr lang="ja-JP" altLang="en-US" sz="4000" b="1" cap="all" spc="0" dirty="0">
              <a:ln/>
              <a:gradFill>
                <a:gsLst>
                  <a:gs pos="41000">
                    <a:schemeClr val="tx1"/>
                  </a:gs>
                  <a:gs pos="68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effectLst>
                <a:reflection blurRad="10000" stA="55000" endPos="48000" dist="500" dir="5400000" sy="-100000" algn="bl" rotWithShape="0"/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66245" y="2848372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ja-JP" altLang="en-US" sz="5400" cap="all" spc="0" dirty="0" smtClean="0">
                <a:ln/>
                <a:gradFill>
                  <a:gsLst>
                    <a:gs pos="46000">
                      <a:schemeClr val="tx2">
                        <a:lumMod val="50000"/>
                      </a:schemeClr>
                    </a:gs>
                    <a:gs pos="8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韓国で世界を</a:t>
            </a:r>
            <a:endParaRPr lang="en-US" altLang="ja-JP" sz="5400" cap="all" spc="0" dirty="0" smtClean="0">
              <a:ln/>
              <a:gradFill>
                <a:gsLst>
                  <a:gs pos="46000">
                    <a:schemeClr val="tx2">
                      <a:lumMod val="50000"/>
                    </a:schemeClr>
                  </a:gs>
                  <a:gs pos="8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r>
              <a:rPr lang="ja-JP" altLang="en-US" sz="5400" cap="all" spc="0" dirty="0" smtClean="0">
                <a:ln/>
                <a:gradFill>
                  <a:gsLst>
                    <a:gs pos="46000">
                      <a:schemeClr val="tx2">
                        <a:lumMod val="50000"/>
                      </a:schemeClr>
                    </a:gs>
                    <a:gs pos="8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　体感しよう！</a:t>
            </a:r>
            <a:endParaRPr lang="ja-JP" altLang="en-US" sz="5400" cap="all" spc="0" dirty="0">
              <a:ln/>
              <a:gradFill>
                <a:gsLst>
                  <a:gs pos="46000">
                    <a:schemeClr val="tx2">
                      <a:lumMod val="50000"/>
                    </a:schemeClr>
                  </a:gs>
                  <a:gs pos="8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5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5229200"/>
            <a:ext cx="7270750" cy="7493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ja-JP" altLang="en-US" sz="4400" dirty="0" smtClean="0"/>
              <a:t>ご清聴有り難うございました。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14" y="1412776"/>
            <a:ext cx="32702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96" y="344286"/>
            <a:ext cx="2047408" cy="7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3508" y="229329"/>
            <a:ext cx="88569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ja-JP" alt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ea"/>
              </a:rPr>
              <a:t>　</a:t>
            </a:r>
            <a:r>
              <a:rPr lang="en-US" altLang="ja-JP" sz="4000" b="1" dirty="0" smtClean="0">
                <a:ln w="50800"/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</a:rPr>
              <a:t>P</a:t>
            </a:r>
            <a:r>
              <a:rPr lang="en-US" altLang="ja-JP" sz="4000" b="1" dirty="0" smtClean="0">
                <a:ln w="50800"/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resident-</a:t>
            </a:r>
            <a:r>
              <a:rPr lang="en-US" altLang="ja-JP" sz="4000" b="1" dirty="0" smtClean="0">
                <a:ln w="50800"/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</a:rPr>
              <a:t>E</a:t>
            </a:r>
            <a:r>
              <a:rPr lang="en-US" altLang="ja-JP" sz="4000" b="1" dirty="0" smtClean="0">
                <a:ln w="50800"/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lect</a:t>
            </a:r>
            <a:r>
              <a:rPr lang="en-US" altLang="ja-JP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n-US" altLang="ja-JP" sz="4000" b="1" dirty="0">
                <a:ln w="50800"/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</a:rPr>
              <a:t>T</a:t>
            </a:r>
            <a:r>
              <a:rPr lang="en-US" altLang="ja-JP" sz="4000" b="1" dirty="0">
                <a:ln w="50800"/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raining</a:t>
            </a:r>
            <a:r>
              <a:rPr lang="en-US" altLang="ja-JP" sz="4000" b="1" dirty="0">
                <a:ln w="50800"/>
                <a:solidFill>
                  <a:schemeClr val="bg1">
                    <a:shade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n-US" altLang="ja-JP" sz="4000" b="1" dirty="0">
                <a:ln w="50800"/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</a:rPr>
              <a:t>S</a:t>
            </a:r>
            <a:r>
              <a:rPr lang="en-US" altLang="ja-JP" sz="4000" b="1" dirty="0">
                <a:ln w="50800"/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eminar</a:t>
            </a:r>
            <a:endParaRPr lang="ja-JP" altLang="en-US" sz="4000" b="1" dirty="0">
              <a:ln w="50800"/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63703" y="1844824"/>
            <a:ext cx="8446647" cy="216338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45585" y="1458901"/>
            <a:ext cx="603060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FF"/>
              </a:buClr>
              <a:buSzPct val="75000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Pre(=before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)+ </a:t>
            </a:r>
            <a:r>
              <a:rPr lang="en-US" altLang="ja-JP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sid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前に座る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  <a:p>
            <a:pPr marL="342900" lvl="0" indent="-342900">
              <a:spcBef>
                <a:spcPct val="20000"/>
              </a:spcBef>
              <a:buClr>
                <a:srgbClr val="FFFFFF"/>
              </a:buClr>
              <a:buSzPct val="75000"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→「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司会をする」　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→「</a:t>
            </a:r>
            <a:r>
              <a:rPr lang="ja-JP" altLang="en-US" sz="3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会長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99592" y="3861048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FF99FF"/>
                </a:solidFill>
              </a:rPr>
              <a:t> 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52690" y="1525231"/>
            <a:ext cx="2262674" cy="65195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rgbClr val="C00000"/>
                </a:solidFill>
                <a:latin typeface="ＭＳ Ｐゴシック" pitchFamily="50" charset="-128"/>
                <a:ea typeface="ＭＳ Ｐゴシック" pitchFamily="50" charset="-128"/>
              </a:rPr>
              <a:t>P</a:t>
            </a:r>
            <a:r>
              <a:rPr lang="en-US" altLang="ja-JP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resident</a:t>
            </a:r>
            <a:endParaRPr kumimoji="1" lang="ja-JP" altLang="en-US" sz="36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9408" y="5512983"/>
            <a:ext cx="8452327" cy="164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53087" y="2743101"/>
            <a:ext cx="2262674" cy="620351"/>
          </a:xfrm>
          <a:prstGeom prst="round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rgbClr val="C00000"/>
                </a:solidFill>
                <a:latin typeface="ＭＳ Ｐゴシック" pitchFamily="50" charset="-128"/>
                <a:ea typeface="ＭＳ Ｐゴシック" pitchFamily="50" charset="-128"/>
              </a:rPr>
              <a:t>E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lect</a:t>
            </a:r>
            <a:endParaRPr kumimoji="1" lang="ja-JP" altLang="en-US" sz="36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86596" y="2778677"/>
            <a:ext cx="6057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その役職に選ばれている</a:t>
            </a:r>
            <a:r>
              <a:rPr lang="ja-JP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854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3" y="339631"/>
            <a:ext cx="857987" cy="643491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853568" y="3844052"/>
            <a:ext cx="3404457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ja-JP" altLang="en-US" sz="3200" dirty="0">
                <a:solidFill>
                  <a:srgbClr val="0000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クラブ会長の役割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21464" y="4437112"/>
            <a:ext cx="773112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充実したロータリークラブを目指して、</a:t>
            </a:r>
            <a:endParaRPr lang="en-US" altLang="ja-JP" sz="3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4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クラブを導くこと。</a:t>
            </a:r>
            <a:endParaRPr lang="ja-JP" altLang="en-US" sz="48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8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3" grpId="0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0728" y="5301208"/>
            <a:ext cx="6047520" cy="115212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28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直訳：「ここで止まる」</a:t>
            </a:r>
            <a:endParaRPr lang="en-US" altLang="ja-JP" sz="2800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ja-JP" altLang="en-US" sz="28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「責任はホワイトハウスの机で止まる」</a:t>
            </a:r>
            <a:endParaRPr lang="en-US" altLang="ja-JP" sz="2800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38138" y="230982"/>
            <a:ext cx="7632700" cy="893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FFFF"/>
              </a:buClr>
              <a:buSzPct val="75000"/>
              <a:defRPr/>
            </a:pPr>
            <a:r>
              <a:rPr lang="en-US" altLang="ja-JP" sz="5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“The buck stops here.</a:t>
            </a:r>
            <a:r>
              <a:rPr lang="en-US" altLang="ja-JP" sz="5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ea typeface="ＭＳ Ｐゴシック"/>
              </a:rPr>
              <a:t>”</a:t>
            </a:r>
          </a:p>
        </p:txBody>
      </p:sp>
      <p:sp>
        <p:nvSpPr>
          <p:cNvPr id="52229" name="テキスト ボックス 4"/>
          <p:cNvSpPr txBox="1">
            <a:spLocks noChangeArrowheads="1"/>
          </p:cNvSpPr>
          <p:nvPr/>
        </p:nvSpPr>
        <p:spPr bwMode="auto">
          <a:xfrm>
            <a:off x="2430252" y="1617574"/>
            <a:ext cx="42484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200" dirty="0"/>
              <a:t>ハリー・トルーマン</a:t>
            </a:r>
            <a:endParaRPr lang="en-US" altLang="ja-JP" sz="3200" dirty="0"/>
          </a:p>
          <a:p>
            <a:pPr algn="ctr" eaLnBrk="1" hangingPunct="1"/>
            <a:r>
              <a:rPr lang="ja-JP" altLang="en-US" sz="2000" dirty="0"/>
              <a:t>第</a:t>
            </a:r>
            <a:r>
              <a:rPr lang="en-US" altLang="ja-JP" sz="2000" dirty="0"/>
              <a:t>33</a:t>
            </a:r>
            <a:r>
              <a:rPr lang="ja-JP" altLang="en-US" sz="2000" dirty="0"/>
              <a:t>代アメリカ合衆国大統領</a:t>
            </a:r>
          </a:p>
        </p:txBody>
      </p:sp>
      <p:pic>
        <p:nvPicPr>
          <p:cNvPr id="52230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" y="1642248"/>
            <a:ext cx="1673895" cy="20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267744" y="2683371"/>
            <a:ext cx="6696744" cy="12003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第二次世界大戦の終了、冷戦の始まり、国連の創</a:t>
            </a:r>
            <a:r>
              <a:rPr lang="ja-JP" altLang="en-US" sz="24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成および朝鮮</a:t>
            </a:r>
            <a:r>
              <a:rPr lang="ja-JP" altLang="en-US" sz="24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戦争など、トルーマンの大統領職は非常に多事であった</a:t>
            </a:r>
            <a:r>
              <a:rPr lang="ja-JP" altLang="en-US" sz="24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en-US" sz="24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6957" y="4077072"/>
            <a:ext cx="763388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7200" b="1" dirty="0">
                <a:ln w="11430"/>
                <a:gradFill>
                  <a:gsLst>
                    <a:gs pos="0">
                      <a:srgbClr val="FFFFFF"/>
                    </a:gs>
                    <a:gs pos="25000">
                      <a:srgbClr val="FFFF99"/>
                    </a:gs>
                    <a:gs pos="50000">
                      <a:srgbClr val="FFFF00"/>
                    </a:gs>
                    <a:gs pos="75000">
                      <a:srgbClr val="FFFF99"/>
                    </a:gs>
                    <a:gs pos="100000">
                      <a:srgbClr val="FFFFFF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責任は私が取る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186098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2" y="356117"/>
            <a:ext cx="857987" cy="643491"/>
          </a:xfrm>
          <a:prstGeom prst="rect">
            <a:avLst/>
          </a:prstGeom>
        </p:spPr>
      </p:pic>
      <p:pic>
        <p:nvPicPr>
          <p:cNvPr id="12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46" y="1556792"/>
            <a:ext cx="2465387" cy="867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Komatsubara\AppData\Local\Microsoft\Windows\Temporary Internet Files\Content.IE5\U5HFWUEM\MC9002956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37" y="4237369"/>
            <a:ext cx="1438697" cy="9451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0904" name="Picture 8" descr="C:\Users\Komatsubara\AppData\Local\Microsoft\Windows\Temporary Internet Files\Content.IE5\21B3NOFP\MC900318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37" y="1632779"/>
            <a:ext cx="1622326" cy="10041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9276" y="2636912"/>
            <a:ext cx="8548872" cy="128121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「上から下に行われる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」、「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均一性が要求される」決まった</a:t>
            </a:r>
            <a:r>
              <a:rPr lang="ja-JP" altLang="en-US" sz="2400" b="1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列車（トレーン）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で、決まったコースで、皆が同じ場所に行くという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イメージ。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3550" y="5229200"/>
            <a:ext cx="8465877" cy="129614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横の関係で行われる。コーチングを受ける人が、自ら選択する主体性を保持する。</a:t>
            </a:r>
            <a:r>
              <a:rPr lang="ja-JP" altLang="en-US" sz="2400" b="1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馬車（コーチ</a:t>
            </a:r>
            <a:r>
              <a:rPr lang="ja-JP" altLang="en-US" sz="2400" u="sng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のように、自分の好きなところに自分の行きたいコースで進めるように手助けしてくれる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イメージ。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0993" y="260648"/>
            <a:ext cx="88569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1" lang="ja-JP" altLang="en-US" sz="4400" b="1" dirty="0" smtClean="0">
                <a:ln w="50800"/>
                <a:solidFill>
                  <a:srgbClr val="FFFFFF"/>
                </a:solidFill>
                <a:latin typeface="ＭＳ Ｐゴシック" pitchFamily="50" charset="-128"/>
                <a:ea typeface="ＭＳ Ｐゴシック" pitchFamily="50" charset="-128"/>
              </a:rPr>
              <a:t>トレーニング と コーチング</a:t>
            </a:r>
            <a:endParaRPr kumimoji="1" lang="ja-JP" altLang="en-US" sz="4400" b="1" dirty="0">
              <a:ln w="50800"/>
              <a:solidFill>
                <a:srgbClr val="FFFFFF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34616" y="1691700"/>
            <a:ext cx="3029272" cy="792088"/>
          </a:xfrm>
          <a:prstGeom prst="roundRect">
            <a:avLst/>
          </a:prstGeom>
          <a:gradFill>
            <a:gsLst>
              <a:gs pos="4000">
                <a:schemeClr val="tx1"/>
              </a:gs>
              <a:gs pos="51000">
                <a:schemeClr val="tx1"/>
              </a:gs>
              <a:gs pos="84000">
                <a:srgbClr val="FFFF00"/>
              </a:gs>
              <a:gs pos="84000">
                <a:srgbClr val="FFFF00"/>
              </a:gs>
              <a:gs pos="94000">
                <a:srgbClr val="FF99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トレーニング</a:t>
            </a:r>
            <a:endParaRPr lang="en-US" altLang="ja-JP"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34616" y="4401107"/>
            <a:ext cx="3024336" cy="792088"/>
          </a:xfrm>
          <a:prstGeom prst="roundRect">
            <a:avLst/>
          </a:prstGeom>
          <a:gradFill flip="none" rotWithShape="1">
            <a:gsLst>
              <a:gs pos="4000">
                <a:schemeClr val="tx1"/>
              </a:gs>
              <a:gs pos="51000">
                <a:schemeClr val="tx1"/>
              </a:gs>
              <a:gs pos="84000">
                <a:srgbClr val="21D6E0"/>
              </a:gs>
              <a:gs pos="92000">
                <a:srgbClr val="000099"/>
              </a:gs>
              <a:gs pos="100000">
                <a:srgbClr val="00009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コーチング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6099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" y="370950"/>
            <a:ext cx="857987" cy="6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C:\Users\Komatsubara\AppData\Local\Microsoft\Windows\Temporary Internet Files\Content.IE5\MN8M44XZ\MC9004462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0079"/>
            <a:ext cx="1872208" cy="29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81" y="5817571"/>
            <a:ext cx="2011680" cy="8604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76" y="5817571"/>
            <a:ext cx="2011680" cy="8604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9068" y="1341438"/>
            <a:ext cx="87852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本日のセミナーで、種を植え付けてもらって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、それ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ロータリークラブ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に持ち帰り、大事に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、大事に　　　　　　育てて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1" y="5817571"/>
            <a:ext cx="2011680" cy="86045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048281" y="243226"/>
            <a:ext cx="704743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charset="-128"/>
              </a:rPr>
              <a:t>セミナー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charset="-128"/>
              </a:rPr>
              <a:t>（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charset="-128"/>
              </a:rPr>
              <a:t>Seminar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charset="-128"/>
              </a:rPr>
              <a:t>）</a:t>
            </a:r>
            <a:endParaRPr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735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" y="260648"/>
            <a:ext cx="1064339" cy="7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" y="1341437"/>
            <a:ext cx="9144000" cy="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0" y="335523"/>
            <a:ext cx="1014234" cy="7606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31640" y="17725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リーダーシップの最も重要なルールを３つ挙げてください。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0435" y="5013176"/>
            <a:ext cx="8257071" cy="100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透明性            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transparency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4585" y="3449273"/>
            <a:ext cx="8545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誠実さと高潔さ　</a:t>
            </a:r>
            <a:r>
              <a:rPr lang="en-US" altLang="ja-JP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honesty and integrity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44586" y="4221088"/>
            <a:ext cx="8023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ja-JP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r>
              <a:rPr lang="ja-JP" altLang="en-US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マネジメント      </a:t>
            </a:r>
            <a:r>
              <a:rPr lang="en-US" altLang="ja-JP" sz="36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management</a:t>
            </a:r>
          </a:p>
        </p:txBody>
      </p:sp>
      <p:pic>
        <p:nvPicPr>
          <p:cNvPr id="2050" name="Picture 2" descr="C:\Users\Komatsubara\Pictures\2015IA\_D9A3684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" y="1844824"/>
            <a:ext cx="2981674" cy="16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597040" y="2447136"/>
            <a:ext cx="521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 “ラビ”　ラビンドラン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045" y="643744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写真：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Rotary International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64682" y="1844824"/>
            <a:ext cx="4129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2015-16</a:t>
            </a:r>
            <a:r>
              <a:rPr lang="ja-JP" altLang="en-US" sz="280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年度ＲＩ会長</a:t>
            </a:r>
            <a:endParaRPr lang="en-US" altLang="ja-JP" sz="2800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9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デラックス</Template>
  <TotalTime>13072</TotalTime>
  <Words>1746</Words>
  <Application>Microsoft Office PowerPoint</Application>
  <PresentationFormat>画面に合わせる (4:3)</PresentationFormat>
  <Paragraphs>298</Paragraphs>
  <Slides>43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Deluxe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Komatsubara</dc:creator>
  <cp:lastModifiedBy>Komatsubara</cp:lastModifiedBy>
  <cp:revision>758</cp:revision>
  <cp:lastPrinted>2015-03-05T10:27:54Z</cp:lastPrinted>
  <dcterms:created xsi:type="dcterms:W3CDTF">2013-01-22T00:51:57Z</dcterms:created>
  <dcterms:modified xsi:type="dcterms:W3CDTF">2015-03-31T11:09:33Z</dcterms:modified>
</cp:coreProperties>
</file>